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4" r:id="rId3"/>
    <p:sldMasterId id="2147483766" r:id="rId4"/>
  </p:sldMasterIdLst>
  <p:notesMasterIdLst>
    <p:notesMasterId r:id="rId75"/>
  </p:notesMasterIdLst>
  <p:handoutMasterIdLst>
    <p:handoutMasterId r:id="rId76"/>
  </p:handoutMasterIdLst>
  <p:sldIdLst>
    <p:sldId id="312" r:id="rId5"/>
    <p:sldId id="313" r:id="rId6"/>
    <p:sldId id="258" r:id="rId7"/>
    <p:sldId id="262" r:id="rId8"/>
    <p:sldId id="319" r:id="rId9"/>
    <p:sldId id="320" r:id="rId10"/>
    <p:sldId id="322" r:id="rId11"/>
    <p:sldId id="325" r:id="rId12"/>
    <p:sldId id="328" r:id="rId13"/>
    <p:sldId id="330" r:id="rId14"/>
    <p:sldId id="339" r:id="rId15"/>
    <p:sldId id="332" r:id="rId16"/>
    <p:sldId id="333" r:id="rId17"/>
    <p:sldId id="334" r:id="rId18"/>
    <p:sldId id="335" r:id="rId19"/>
    <p:sldId id="336" r:id="rId20"/>
    <p:sldId id="340" r:id="rId21"/>
    <p:sldId id="346" r:id="rId22"/>
    <p:sldId id="347" r:id="rId23"/>
    <p:sldId id="458" r:id="rId24"/>
    <p:sldId id="274" r:id="rId25"/>
    <p:sldId id="449" r:id="rId26"/>
    <p:sldId id="450" r:id="rId27"/>
    <p:sldId id="384" r:id="rId28"/>
    <p:sldId id="456" r:id="rId29"/>
    <p:sldId id="451" r:id="rId30"/>
    <p:sldId id="452" r:id="rId31"/>
    <p:sldId id="453" r:id="rId32"/>
    <p:sldId id="454" r:id="rId33"/>
    <p:sldId id="459" r:id="rId34"/>
    <p:sldId id="457" r:id="rId35"/>
    <p:sldId id="455" r:id="rId36"/>
    <p:sldId id="460" r:id="rId37"/>
    <p:sldId id="492" r:id="rId38"/>
    <p:sldId id="493" r:id="rId39"/>
    <p:sldId id="494" r:id="rId40"/>
    <p:sldId id="499" r:id="rId41"/>
    <p:sldId id="501" r:id="rId42"/>
    <p:sldId id="495" r:id="rId43"/>
    <p:sldId id="509" r:id="rId44"/>
    <p:sldId id="508" r:id="rId45"/>
    <p:sldId id="510" r:id="rId46"/>
    <p:sldId id="502" r:id="rId47"/>
    <p:sldId id="263" r:id="rId48"/>
    <p:sldId id="385" r:id="rId49"/>
    <p:sldId id="388" r:id="rId50"/>
    <p:sldId id="386" r:id="rId51"/>
    <p:sldId id="394" r:id="rId52"/>
    <p:sldId id="523" r:id="rId53"/>
    <p:sldId id="522" r:id="rId54"/>
    <p:sldId id="524" r:id="rId55"/>
    <p:sldId id="525" r:id="rId56"/>
    <p:sldId id="526" r:id="rId57"/>
    <p:sldId id="527" r:id="rId58"/>
    <p:sldId id="528" r:id="rId59"/>
    <p:sldId id="512" r:id="rId60"/>
    <p:sldId id="511" r:id="rId61"/>
    <p:sldId id="513" r:id="rId62"/>
    <p:sldId id="516" r:id="rId63"/>
    <p:sldId id="514" r:id="rId64"/>
    <p:sldId id="519" r:id="rId65"/>
    <p:sldId id="520" r:id="rId66"/>
    <p:sldId id="518" r:id="rId67"/>
    <p:sldId id="529" r:id="rId68"/>
    <p:sldId id="530" r:id="rId69"/>
    <p:sldId id="531" r:id="rId70"/>
    <p:sldId id="532" r:id="rId71"/>
    <p:sldId id="533" r:id="rId72"/>
    <p:sldId id="447" r:id="rId73"/>
    <p:sldId id="338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Visão Geral da Cloud" id="{D13B5883-D3F6-41E1-8D7C-5B4F50EB0B0E}">
          <p14:sldIdLst>
            <p14:sldId id="262"/>
            <p14:sldId id="319"/>
            <p14:sldId id="320"/>
            <p14:sldId id="322"/>
            <p14:sldId id="325"/>
            <p14:sldId id="328"/>
            <p14:sldId id="330"/>
            <p14:sldId id="339"/>
            <p14:sldId id="332"/>
            <p14:sldId id="333"/>
            <p14:sldId id="334"/>
            <p14:sldId id="335"/>
            <p14:sldId id="336"/>
            <p14:sldId id="340"/>
            <p14:sldId id="346"/>
            <p14:sldId id="347"/>
            <p14:sldId id="458"/>
          </p14:sldIdLst>
        </p14:section>
        <p14:section name="IAM" id="{B5ABE8A1-0359-43FE-A405-FC0CA5650032}">
          <p14:sldIdLst>
            <p14:sldId id="274"/>
            <p14:sldId id="449"/>
            <p14:sldId id="450"/>
            <p14:sldId id="384"/>
            <p14:sldId id="456"/>
            <p14:sldId id="451"/>
            <p14:sldId id="452"/>
            <p14:sldId id="453"/>
            <p14:sldId id="454"/>
            <p14:sldId id="459"/>
            <p14:sldId id="457"/>
            <p14:sldId id="455"/>
            <p14:sldId id="460"/>
          </p14:sldIdLst>
        </p14:section>
        <p14:section name="Redes" id="{C6506861-831E-43D8-B14E-576BB8AE48F3}">
          <p14:sldIdLst>
            <p14:sldId id="492"/>
            <p14:sldId id="493"/>
            <p14:sldId id="494"/>
            <p14:sldId id="499"/>
            <p14:sldId id="501"/>
            <p14:sldId id="495"/>
            <p14:sldId id="509"/>
            <p14:sldId id="508"/>
            <p14:sldId id="510"/>
            <p14:sldId id="502"/>
            <p14:sldId id="263"/>
            <p14:sldId id="385"/>
            <p14:sldId id="388"/>
            <p14:sldId id="386"/>
            <p14:sldId id="394"/>
            <p14:sldId id="523"/>
            <p14:sldId id="522"/>
            <p14:sldId id="524"/>
            <p14:sldId id="525"/>
            <p14:sldId id="526"/>
            <p14:sldId id="527"/>
            <p14:sldId id="528"/>
            <p14:sldId id="512"/>
          </p14:sldIdLst>
        </p14:section>
        <p14:section name="IaC" id="{8C268E26-16F0-45D0-AB1C-FFF503B209F8}">
          <p14:sldIdLst>
            <p14:sldId id="511"/>
            <p14:sldId id="513"/>
            <p14:sldId id="516"/>
            <p14:sldId id="514"/>
            <p14:sldId id="519"/>
            <p14:sldId id="520"/>
            <p14:sldId id="518"/>
            <p14:sldId id="529"/>
            <p14:sldId id="530"/>
            <p14:sldId id="531"/>
            <p14:sldId id="532"/>
            <p14:sldId id="533"/>
          </p14:sldIdLst>
        </p14:section>
        <p14:section name="Referências" id="{BF94ED28-6491-49EA-8D9C-B455235E6D2E}">
          <p14:sldIdLst>
            <p14:sldId id="44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4EBA"/>
    <a:srgbClr val="ED3E7D"/>
    <a:srgbClr val="5C4EE5"/>
    <a:srgbClr val="191919"/>
    <a:srgbClr val="1E1E2C"/>
    <a:srgbClr val="EB9B19"/>
    <a:srgbClr val="153386"/>
    <a:srgbClr val="091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3918" autoAdjust="0"/>
  </p:normalViewPr>
  <p:slideViewPr>
    <p:cSldViewPr snapToGrid="0">
      <p:cViewPr varScale="1">
        <p:scale>
          <a:sx n="104" d="100"/>
          <a:sy n="104" d="100"/>
        </p:scale>
        <p:origin x="533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62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03f25f02dd_0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03f25f02dd_0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29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3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7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360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35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035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40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62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700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3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700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250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26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9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3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05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64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62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39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8319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297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54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737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79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17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95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108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227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45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259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9231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2857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3664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686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067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18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7755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256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0087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1078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323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927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159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9482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3657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927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62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6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5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169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/>
          <p:nvPr/>
        </p:nvSpPr>
        <p:spPr>
          <a:xfrm rot="67" flipH="1">
            <a:off x="-5941624" y="1672709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/>
          <p:nvPr/>
        </p:nvSpPr>
        <p:spPr>
          <a:xfrm rot="-8674203">
            <a:off x="-1518991" y="-59745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699860" y="48617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grpSp>
        <p:nvGrpSpPr>
          <p:cNvPr id="386" name="Google Shape;386;p2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87" name="Google Shape;387;p2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307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054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96027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6927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128820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049089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619173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60810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04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3163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896497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2029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216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4139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11356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431628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8302493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778525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4441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10159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6901968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524229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504193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851413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717593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126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2919576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5263313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8969957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6785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587195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566006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542629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511797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368043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0491290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8186346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43660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931191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6806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5807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1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89" r:id="rId6"/>
    <p:sldLayoutId id="2147483698" r:id="rId7"/>
    <p:sldLayoutId id="2147483702" r:id="rId8"/>
    <p:sldLayoutId id="214748375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5" r:id="rId9"/>
    <p:sldLayoutId id="2147483726" r:id="rId10"/>
    <p:sldLayoutId id="2147483727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2" r:id="rId33"/>
    <p:sldLayoutId id="2147483753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7059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70928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7.png"/><Relationship Id="rId3" Type="http://schemas.openxmlformats.org/officeDocument/2006/relationships/image" Target="../media/image41.jpe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22.jpe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3.xml"/><Relationship Id="rId4" Type="http://schemas.openxmlformats.org/officeDocument/2006/relationships/slide" Target="slide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3.xml"/><Relationship Id="rId4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pt-br/topics/automation/what-is-infrastructure-as-code-iac#:~:text=Infraestrutura%20como%20c%C3%B3digo%20(IaC)%20%C3%A9,e%20a%20distribui%C3%A7%C3%A3o%20de%20configura%C3%A7%C3%B5es.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12.jpeg"/><Relationship Id="rId5" Type="http://schemas.openxmlformats.org/officeDocument/2006/relationships/image" Target="../media/image111.png"/><Relationship Id="rId4" Type="http://schemas.openxmlformats.org/officeDocument/2006/relationships/hyperlink" Target="https://medium.com/sysadminas/infrastructure-as-code-42537d03e021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b7Ta2JL4I&amp;list=PLMpVQWIR2lKesl8rRdVg4qbQcP64xGI2z&amp;index=16" TargetMode="External"/><Relationship Id="rId7" Type="http://schemas.openxmlformats.org/officeDocument/2006/relationships/hyperlink" Target="https://aws.amazon.com/pt/compliance/shared-responsibility-model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learn.acloud.guru/course/aws--certified-cloud-practitioner/dashboard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ocs.aws.amazon.com/whitepapers/latest/aws-overview/six-advantages-of-cloud-computing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NUVEM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61"/>
          <p:cNvGrpSpPr/>
          <p:nvPr/>
        </p:nvGrpSpPr>
        <p:grpSpPr>
          <a:xfrm>
            <a:off x="8428900" y="4789475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2" descr="O que é IaaS: definição, exemplos, prós e contras | Snov.io">
            <a:extLst>
              <a:ext uri="{FF2B5EF4-FFF2-40B4-BE49-F238E27FC236}">
                <a16:creationId xmlns:a16="http://schemas.microsoft.com/office/drawing/2014/main" id="{5B376255-BA07-EC21-04F5-8F95A7C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" y="263493"/>
            <a:ext cx="5150893" cy="47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96746FE2-2F13-517C-55E4-082B7EEC2999}"/>
              </a:ext>
            </a:extLst>
          </p:cNvPr>
          <p:cNvSpPr txBox="1">
            <a:spLocks/>
          </p:cNvSpPr>
          <p:nvPr/>
        </p:nvSpPr>
        <p:spPr>
          <a:xfrm>
            <a:off x="6168074" y="1190117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IaaS</a:t>
            </a:r>
          </a:p>
        </p:txBody>
      </p:sp>
      <p:sp>
        <p:nvSpPr>
          <p:cNvPr id="21" name="Google Shape;938;p47">
            <a:extLst>
              <a:ext uri="{FF2B5EF4-FFF2-40B4-BE49-F238E27FC236}">
                <a16:creationId xmlns:a16="http://schemas.microsoft.com/office/drawing/2014/main" id="{A581AB0E-2F9A-568E-992E-11CDCED20767}"/>
              </a:ext>
            </a:extLst>
          </p:cNvPr>
          <p:cNvSpPr txBox="1">
            <a:spLocks/>
          </p:cNvSpPr>
          <p:nvPr/>
        </p:nvSpPr>
        <p:spPr>
          <a:xfrm>
            <a:off x="6168074" y="2314321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PaaS</a:t>
            </a:r>
          </a:p>
        </p:txBody>
      </p:sp>
      <p:sp>
        <p:nvSpPr>
          <p:cNvPr id="22" name="Google Shape;938;p47">
            <a:extLst>
              <a:ext uri="{FF2B5EF4-FFF2-40B4-BE49-F238E27FC236}">
                <a16:creationId xmlns:a16="http://schemas.microsoft.com/office/drawing/2014/main" id="{45FECE7D-6BA8-66AD-77F1-4D18282CD10A}"/>
              </a:ext>
            </a:extLst>
          </p:cNvPr>
          <p:cNvSpPr txBox="1">
            <a:spLocks/>
          </p:cNvSpPr>
          <p:nvPr/>
        </p:nvSpPr>
        <p:spPr>
          <a:xfrm>
            <a:off x="6178077" y="3438525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SaaS</a:t>
            </a:r>
          </a:p>
        </p:txBody>
      </p:sp>
      <p:pic>
        <p:nvPicPr>
          <p:cNvPr id="5124" name="Picture 4" descr="Especialização em Serviços de Computação em Nuvem | CloudDog">
            <a:extLst>
              <a:ext uri="{FF2B5EF4-FFF2-40B4-BE49-F238E27FC236}">
                <a16:creationId xmlns:a16="http://schemas.microsoft.com/office/drawing/2014/main" id="{9FE828C4-04C9-84D4-BE71-A3E692EF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2" y="2397308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847;p44">
            <a:extLst>
              <a:ext uri="{FF2B5EF4-FFF2-40B4-BE49-F238E27FC236}">
                <a16:creationId xmlns:a16="http://schemas.microsoft.com/office/drawing/2014/main" id="{69A2A053-0C34-41D5-F506-C7D98F12BDAB}"/>
              </a:ext>
            </a:extLst>
          </p:cNvPr>
          <p:cNvSpPr txBox="1">
            <a:spLocks/>
          </p:cNvSpPr>
          <p:nvPr/>
        </p:nvSpPr>
        <p:spPr>
          <a:xfrm>
            <a:off x="8183835" y="1375151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Amazon EC2</a:t>
            </a:r>
          </a:p>
        </p:txBody>
      </p:sp>
      <p:pic>
        <p:nvPicPr>
          <p:cNvPr id="512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08422EE8-05AA-FCF2-612E-8E3D1730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1314826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603C6E2C-FB97-5A6C-C910-063F0CDAFE59}"/>
              </a:ext>
            </a:extLst>
          </p:cNvPr>
          <p:cNvSpPr txBox="1">
            <a:spLocks/>
          </p:cNvSpPr>
          <p:nvPr/>
        </p:nvSpPr>
        <p:spPr>
          <a:xfrm>
            <a:off x="8209920" y="2496879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Elastic Beanstalk</a:t>
            </a:r>
          </a:p>
        </p:txBody>
      </p:sp>
      <p:pic>
        <p:nvPicPr>
          <p:cNvPr id="5128" name="Picture 8" descr="Sales Force Icon #102200 - Free Icons Library">
            <a:extLst>
              <a:ext uri="{FF2B5EF4-FFF2-40B4-BE49-F238E27FC236}">
                <a16:creationId xmlns:a16="http://schemas.microsoft.com/office/drawing/2014/main" id="{413985AB-4DEE-95F3-9251-A14F3FEF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3536624"/>
            <a:ext cx="645484" cy="6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ícone Facebook, logo em Social Colored Icons">
            <a:extLst>
              <a:ext uri="{FF2B5EF4-FFF2-40B4-BE49-F238E27FC236}">
                <a16:creationId xmlns:a16="http://schemas.microsoft.com/office/drawing/2014/main" id="{FEF7C11C-DA0C-8B77-5CA3-2DA16421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20" y="3536624"/>
            <a:ext cx="642062" cy="6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9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153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118578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E COMO TUDO ISSO SE ENCAIXA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CENÁRIO AWS?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oogle Shape;2145;p70"/>
          <p:cNvGrpSpPr/>
          <p:nvPr/>
        </p:nvGrpSpPr>
        <p:grpSpPr>
          <a:xfrm>
            <a:off x="2087880" y="480607"/>
            <a:ext cx="6697980" cy="4358093"/>
            <a:chOff x="235800" y="830650"/>
            <a:chExt cx="6978450" cy="4588844"/>
          </a:xfrm>
        </p:grpSpPr>
        <p:sp>
          <p:nvSpPr>
            <p:cNvPr id="2146" name="Google Shape;2146;p7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43B96397-F8A8-69AA-D5DE-30E527D7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30" y="3127119"/>
            <a:ext cx="3924300" cy="162877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533C377-540E-466A-C7D6-97357ECA5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53622"/>
          <a:stretch/>
        </p:blipFill>
        <p:spPr>
          <a:xfrm>
            <a:off x="3422649" y="2987428"/>
            <a:ext cx="1152359" cy="1857622"/>
          </a:xfrm>
          <a:prstGeom prst="rect">
            <a:avLst/>
          </a:prstGeom>
        </p:spPr>
      </p:pic>
      <p:sp>
        <p:nvSpPr>
          <p:cNvPr id="2156" name="Google Shape;2156;p70"/>
          <p:cNvSpPr/>
          <p:nvPr/>
        </p:nvSpPr>
        <p:spPr>
          <a:xfrm flipH="1">
            <a:off x="3765026" y="1880531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063A0A46-8A0A-B2FC-FCC6-EE69F7E08B21}"/>
              </a:ext>
            </a:extLst>
          </p:cNvPr>
          <p:cNvSpPr/>
          <p:nvPr/>
        </p:nvSpPr>
        <p:spPr>
          <a:xfrm>
            <a:off x="-272963" y="82462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REGIÕES</a:t>
            </a:r>
            <a:endParaRPr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Google Shape;739;p42">
            <a:extLst>
              <a:ext uri="{FF2B5EF4-FFF2-40B4-BE49-F238E27FC236}">
                <a16:creationId xmlns:a16="http://schemas.microsoft.com/office/drawing/2014/main" id="{35A01C0F-3FBE-66CB-3988-222422E121FB}"/>
              </a:ext>
            </a:extLst>
          </p:cNvPr>
          <p:cNvSpPr/>
          <p:nvPr/>
        </p:nvSpPr>
        <p:spPr>
          <a:xfrm>
            <a:off x="-272963" y="193714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AZs</a:t>
            </a: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pt-BR" sz="80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Availability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Zones)</a:t>
            </a:r>
            <a:endParaRPr sz="1600" i="1" dirty="0">
              <a:solidFill>
                <a:schemeClr val="tx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Google Shape;739;p42">
            <a:extLst>
              <a:ext uri="{FF2B5EF4-FFF2-40B4-BE49-F238E27FC236}">
                <a16:creationId xmlns:a16="http://schemas.microsoft.com/office/drawing/2014/main" id="{4136EBCD-5834-5359-850A-95A2C421A2F1}"/>
              </a:ext>
            </a:extLst>
          </p:cNvPr>
          <p:cNvSpPr/>
          <p:nvPr/>
        </p:nvSpPr>
        <p:spPr>
          <a:xfrm>
            <a:off x="-272963" y="3022625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EDGE LOCATIONS</a:t>
            </a:r>
            <a:endParaRPr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847;p44">
            <a:extLst>
              <a:ext uri="{FF2B5EF4-FFF2-40B4-BE49-F238E27FC236}">
                <a16:creationId xmlns:a16="http://schemas.microsoft.com/office/drawing/2014/main" id="{B7593CDC-86F7-6830-FE36-9F2B98845723}"/>
              </a:ext>
            </a:extLst>
          </p:cNvPr>
          <p:cNvSpPr txBox="1">
            <a:spLocks/>
          </p:cNvSpPr>
          <p:nvPr/>
        </p:nvSpPr>
        <p:spPr>
          <a:xfrm>
            <a:off x="47078" y="123682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Áreas independentes e isoladas que agrupam duas ou mais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AZs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1105B175-E364-F9A7-F405-177B18FF4D71}"/>
              </a:ext>
            </a:extLst>
          </p:cNvPr>
          <p:cNvSpPr txBox="1">
            <a:spLocks/>
          </p:cNvSpPr>
          <p:nvPr/>
        </p:nvSpPr>
        <p:spPr>
          <a:xfrm>
            <a:off x="47079" y="234934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Consistem de um ou mais </a:t>
            </a:r>
            <a:r>
              <a:rPr lang="pt-BR" sz="1000" b="1" dirty="0">
                <a:solidFill>
                  <a:schemeClr val="bg1"/>
                </a:solidFill>
                <a:ea typeface="Segoe UI Black" panose="020B0A02040204020203" pitchFamily="34" charset="0"/>
              </a:rPr>
              <a:t>data centers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fisicamente separados</a:t>
            </a:r>
          </a:p>
        </p:txBody>
      </p:sp>
      <p:sp>
        <p:nvSpPr>
          <p:cNvPr id="28" name="Google Shape;847;p44">
            <a:extLst>
              <a:ext uri="{FF2B5EF4-FFF2-40B4-BE49-F238E27FC236}">
                <a16:creationId xmlns:a16="http://schemas.microsoft.com/office/drawing/2014/main" id="{79155C66-BEB6-D013-1FA6-6DED67A25800}"/>
              </a:ext>
            </a:extLst>
          </p:cNvPr>
          <p:cNvSpPr txBox="1">
            <a:spLocks/>
          </p:cNvSpPr>
          <p:nvPr/>
        </p:nvSpPr>
        <p:spPr>
          <a:xfrm>
            <a:off x="47078" y="345801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Elementos para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cache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de conteúdo visando reduzir a latência para usuários</a:t>
            </a:r>
          </a:p>
        </p:txBody>
      </p:sp>
      <p:sp>
        <p:nvSpPr>
          <p:cNvPr id="29" name="Google Shape;2156;p70">
            <a:extLst>
              <a:ext uri="{FF2B5EF4-FFF2-40B4-BE49-F238E27FC236}">
                <a16:creationId xmlns:a16="http://schemas.microsoft.com/office/drawing/2014/main" id="{BFC41506-574A-3833-8301-B6421989F142}"/>
              </a:ext>
            </a:extLst>
          </p:cNvPr>
          <p:cNvSpPr/>
          <p:nvPr/>
        </p:nvSpPr>
        <p:spPr>
          <a:xfrm flipH="1">
            <a:off x="2619542" y="214324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" name="Google Shape;2156;p70">
            <a:extLst>
              <a:ext uri="{FF2B5EF4-FFF2-40B4-BE49-F238E27FC236}">
                <a16:creationId xmlns:a16="http://schemas.microsoft.com/office/drawing/2014/main" id="{3B9EBC91-C7CF-3E6C-9B9A-FA84E2972123}"/>
              </a:ext>
            </a:extLst>
          </p:cNvPr>
          <p:cNvSpPr/>
          <p:nvPr/>
        </p:nvSpPr>
        <p:spPr>
          <a:xfrm flipH="1">
            <a:off x="3583960" y="2021477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" name="Google Shape;2156;p70">
            <a:extLst>
              <a:ext uri="{FF2B5EF4-FFF2-40B4-BE49-F238E27FC236}">
                <a16:creationId xmlns:a16="http://schemas.microsoft.com/office/drawing/2014/main" id="{929CCFAF-8F30-E4FD-CF8B-EBD7A329D41D}"/>
              </a:ext>
            </a:extLst>
          </p:cNvPr>
          <p:cNvSpPr/>
          <p:nvPr/>
        </p:nvSpPr>
        <p:spPr>
          <a:xfrm flipH="1">
            <a:off x="3318984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2156;p70">
            <a:extLst>
              <a:ext uri="{FF2B5EF4-FFF2-40B4-BE49-F238E27FC236}">
                <a16:creationId xmlns:a16="http://schemas.microsoft.com/office/drawing/2014/main" id="{2CCC4FAD-B080-1A04-FB26-966F8C0DBF2A}"/>
              </a:ext>
            </a:extLst>
          </p:cNvPr>
          <p:cNvSpPr/>
          <p:nvPr/>
        </p:nvSpPr>
        <p:spPr>
          <a:xfrm flipH="1">
            <a:off x="4030432" y="375618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" name="Google Shape;2156;p70">
            <a:extLst>
              <a:ext uri="{FF2B5EF4-FFF2-40B4-BE49-F238E27FC236}">
                <a16:creationId xmlns:a16="http://schemas.microsoft.com/office/drawing/2014/main" id="{93E0FCBC-9F24-EDB2-A6C5-00608CAEBCAB}"/>
              </a:ext>
            </a:extLst>
          </p:cNvPr>
          <p:cNvSpPr/>
          <p:nvPr/>
        </p:nvSpPr>
        <p:spPr>
          <a:xfrm flipH="1">
            <a:off x="5999458" y="318937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" name="Google Shape;2156;p70">
            <a:extLst>
              <a:ext uri="{FF2B5EF4-FFF2-40B4-BE49-F238E27FC236}">
                <a16:creationId xmlns:a16="http://schemas.microsoft.com/office/drawing/2014/main" id="{708C71EC-13C9-C568-6BB4-979A5E65B3C4}"/>
              </a:ext>
            </a:extLst>
          </p:cNvPr>
          <p:cNvSpPr/>
          <p:nvPr/>
        </p:nvSpPr>
        <p:spPr>
          <a:xfrm flipH="1">
            <a:off x="7186908" y="2249525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" name="Google Shape;2156;p70">
            <a:extLst>
              <a:ext uri="{FF2B5EF4-FFF2-40B4-BE49-F238E27FC236}">
                <a16:creationId xmlns:a16="http://schemas.microsoft.com/office/drawing/2014/main" id="{19F0773D-1708-08E7-CD1C-7534B413A575}"/>
              </a:ext>
            </a:extLst>
          </p:cNvPr>
          <p:cNvSpPr/>
          <p:nvPr/>
        </p:nvSpPr>
        <p:spPr>
          <a:xfrm flipH="1">
            <a:off x="5850255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BB1BD69-3C02-CECA-D442-35F55523EE97}"/>
              </a:ext>
            </a:extLst>
          </p:cNvPr>
          <p:cNvSpPr/>
          <p:nvPr/>
        </p:nvSpPr>
        <p:spPr>
          <a:xfrm>
            <a:off x="3936453" y="3686339"/>
            <a:ext cx="400050" cy="4064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DBA746-06D8-1779-859A-EA7273D0912C}"/>
              </a:ext>
            </a:extLst>
          </p:cNvPr>
          <p:cNvSpPr/>
          <p:nvPr/>
        </p:nvSpPr>
        <p:spPr>
          <a:xfrm>
            <a:off x="3708881" y="3375483"/>
            <a:ext cx="758990" cy="217206"/>
          </a:xfrm>
          <a:prstGeom prst="rect">
            <a:avLst/>
          </a:prstGeom>
          <a:solidFill>
            <a:srgbClr val="EB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sa-east-1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FA490-57C4-4048-DEFF-72C27E2E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32" y="385596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6E2DEA8-025E-EE17-8BC7-0219B5C2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23" y="380761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FC0E5D32-2FC8-0777-E298-07B00D97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72" y="388250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9B78BA93-34CC-2F89-47AF-CCC89715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18" y="376825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786C94DF-111E-C11A-FBFA-44FFDA57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67" y="384314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B39762E-63B9-89DB-EF6B-C353EF20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9" y="392922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D8DEEBD-F776-3FC6-AB60-78C88AE670C8}"/>
              </a:ext>
            </a:extLst>
          </p:cNvPr>
          <p:cNvCxnSpPr>
            <a:cxnSpLocks/>
          </p:cNvCxnSpPr>
          <p:nvPr/>
        </p:nvCxnSpPr>
        <p:spPr>
          <a:xfrm flipV="1">
            <a:off x="4336503" y="3196982"/>
            <a:ext cx="490000" cy="61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824AA0F5-52D2-11DA-DFE4-64C3E851BA2F}"/>
              </a:ext>
            </a:extLst>
          </p:cNvPr>
          <p:cNvCxnSpPr>
            <a:cxnSpLocks/>
          </p:cNvCxnSpPr>
          <p:nvPr/>
        </p:nvCxnSpPr>
        <p:spPr>
          <a:xfrm>
            <a:off x="4333332" y="4053589"/>
            <a:ext cx="469293" cy="634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3616366-BFDF-D640-E1B8-A39F757A47A4}"/>
              </a:ext>
            </a:extLst>
          </p:cNvPr>
          <p:cNvCxnSpPr>
            <a:cxnSpLocks/>
          </p:cNvCxnSpPr>
          <p:nvPr/>
        </p:nvCxnSpPr>
        <p:spPr>
          <a:xfrm flipH="1" flipV="1">
            <a:off x="5474064" y="2825239"/>
            <a:ext cx="178678" cy="626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DACD186B-C44E-B13D-4FB4-4BC69FDFB8FF}"/>
              </a:ext>
            </a:extLst>
          </p:cNvPr>
          <p:cNvCxnSpPr>
            <a:cxnSpLocks/>
          </p:cNvCxnSpPr>
          <p:nvPr/>
        </p:nvCxnSpPr>
        <p:spPr>
          <a:xfrm flipV="1">
            <a:off x="5649569" y="2598598"/>
            <a:ext cx="319648" cy="872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BA3D7C6-5735-25FD-44A9-75E353A4D6D8}"/>
              </a:ext>
            </a:extLst>
          </p:cNvPr>
          <p:cNvCxnSpPr>
            <a:cxnSpLocks/>
          </p:cNvCxnSpPr>
          <p:nvPr/>
        </p:nvCxnSpPr>
        <p:spPr>
          <a:xfrm flipH="1" flipV="1">
            <a:off x="6636844" y="2934031"/>
            <a:ext cx="225788" cy="527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EBAEF3B2-A8BA-B841-4D82-BD91C558E91F}"/>
              </a:ext>
            </a:extLst>
          </p:cNvPr>
          <p:cNvCxnSpPr>
            <a:cxnSpLocks/>
          </p:cNvCxnSpPr>
          <p:nvPr/>
        </p:nvCxnSpPr>
        <p:spPr>
          <a:xfrm flipV="1">
            <a:off x="6862632" y="2316942"/>
            <a:ext cx="193488" cy="1144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FD2312B-AF05-339F-AEFE-F2C9E698F343}"/>
              </a:ext>
            </a:extLst>
          </p:cNvPr>
          <p:cNvCxnSpPr>
            <a:cxnSpLocks/>
          </p:cNvCxnSpPr>
          <p:nvPr/>
        </p:nvCxnSpPr>
        <p:spPr>
          <a:xfrm flipV="1">
            <a:off x="8122822" y="2984455"/>
            <a:ext cx="58151" cy="4681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028A6B2-4491-CDC0-FD5E-6012A545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21" y="226201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62C2183-638C-C232-C1E1-F6D0B603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04430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063C2F1E-C6A7-DB0A-247E-1FD7A738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77462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2B4C0B-C76F-965B-6CCD-3932AA98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36720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FBA73141-62AE-F873-35C4-D0B737D9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418402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B86237B-84C5-CC8D-E394-6B938E3E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253" y="3490173"/>
            <a:ext cx="3485885" cy="10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7" dur="indefinite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0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9" dur="indefinite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" grpId="0" animBg="1"/>
      <p:bldP spid="2156" grpId="1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105759" y="527315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</p:spTree>
    <p:extLst>
      <p:ext uri="{BB962C8B-B14F-4D97-AF65-F5344CB8AC3E}">
        <p14:creationId xmlns:p14="http://schemas.microsoft.com/office/powerpoint/2010/main" val="65637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pic>
        <p:nvPicPr>
          <p:cNvPr id="10242" name="Picture 2" descr="Aprimoramentos de usabilidade do Console de Gerenciamento da AWS já estão  disponíveis">
            <a:extLst>
              <a:ext uri="{FF2B5EF4-FFF2-40B4-BE49-F238E27FC236}">
                <a16:creationId xmlns:a16="http://schemas.microsoft.com/office/drawing/2014/main" id="{BB77D780-23BE-7B9D-CA5D-7899EA69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15170"/>
            <a:ext cx="4397995" cy="38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5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pic>
        <p:nvPicPr>
          <p:cNvPr id="11266" name="Picture 2" descr="Completly empty terminal screen - elementary OS Stack Exchange">
            <a:extLst>
              <a:ext uri="{FF2B5EF4-FFF2-40B4-BE49-F238E27FC236}">
                <a16:creationId xmlns:a16="http://schemas.microsoft.com/office/drawing/2014/main" id="{9807234E-A724-A450-FBB0-1E2E02A4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570833"/>
            <a:ext cx="4425696" cy="24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847;p44">
            <a:extLst>
              <a:ext uri="{FF2B5EF4-FFF2-40B4-BE49-F238E27FC236}">
                <a16:creationId xmlns:a16="http://schemas.microsoft.com/office/drawing/2014/main" id="{551108AB-72AF-829B-FDF1-F7AC241B3007}"/>
              </a:ext>
            </a:extLst>
          </p:cNvPr>
          <p:cNvSpPr txBox="1">
            <a:spLocks/>
          </p:cNvSpPr>
          <p:nvPr/>
        </p:nvSpPr>
        <p:spPr>
          <a:xfrm>
            <a:off x="4572000" y="1984747"/>
            <a:ext cx="302325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Lista os objetos em um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bucket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ls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s3://bucket_name</a:t>
            </a: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994D3F97-6A87-EF55-B459-AE0879ABA19C}"/>
              </a:ext>
            </a:extLst>
          </p:cNvPr>
          <p:cNvSpPr txBox="1">
            <a:spLocks/>
          </p:cNvSpPr>
          <p:nvPr/>
        </p:nvSpPr>
        <p:spPr>
          <a:xfrm>
            <a:off x="4572000" y="2722029"/>
            <a:ext cx="401574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Cria uma instância EC2</a:t>
            </a: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ec2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run-instances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image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-id ami-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xxxx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count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   -–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instance-type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t2.micro</a:t>
            </a:r>
          </a:p>
        </p:txBody>
      </p:sp>
    </p:spTree>
    <p:extLst>
      <p:ext uri="{BB962C8B-B14F-4D97-AF65-F5344CB8AC3E}">
        <p14:creationId xmlns:p14="http://schemas.microsoft.com/office/powerpoint/2010/main" val="4074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A0ED1D-30D4-9E58-4896-6E66BDED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4" y="1554480"/>
            <a:ext cx="4471706" cy="25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iends GIF">
            <a:extLst>
              <a:ext uri="{FF2B5EF4-FFF2-40B4-BE49-F238E27FC236}">
                <a16:creationId xmlns:a16="http://schemas.microsoft.com/office/drawing/2014/main" id="{15B28F8F-B705-E285-BAE5-C98D8F3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19500" cy="47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5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O MODELO DE RESPONSABILIDADE</a:t>
            </a: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COMPARTILHADA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EF35E33F-941A-7EC8-0A39-C0E92CA1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440513"/>
            <a:ext cx="1169645" cy="6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581;p57">
            <a:extLst>
              <a:ext uri="{FF2B5EF4-FFF2-40B4-BE49-F238E27FC236}">
                <a16:creationId xmlns:a16="http://schemas.microsoft.com/office/drawing/2014/main" id="{0EE92934-EAC5-852F-7709-E49B70678D59}"/>
              </a:ext>
            </a:extLst>
          </p:cNvPr>
          <p:cNvSpPr/>
          <p:nvPr/>
        </p:nvSpPr>
        <p:spPr>
          <a:xfrm>
            <a:off x="4927422" y="2032965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CLOUD PÚBLICA AWS...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Existe um modelo de responsabilidade compartilhada entre usuário e provedora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1079900" y="2032257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1992210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DA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1079900" y="2032258"/>
            <a:ext cx="3002750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A </a:t>
            </a:r>
            <a:r>
              <a:rPr lang="pt-BR" dirty="0">
                <a:solidFill>
                  <a:srgbClr val="FFFFFF"/>
                </a:solidFill>
              </a:rPr>
              <a:t>AWS é responsável por toda a segurança de sua infraestrutura provisionada, incluindo: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D0DBF564-315B-A675-D05B-3EF5270DC9E1}"/>
              </a:ext>
            </a:extLst>
          </p:cNvPr>
          <p:cNvGrpSpPr/>
          <p:nvPr/>
        </p:nvGrpSpPr>
        <p:grpSpPr>
          <a:xfrm>
            <a:off x="1184279" y="1202706"/>
            <a:ext cx="720000" cy="720000"/>
            <a:chOff x="1003383" y="1128207"/>
            <a:chExt cx="720000" cy="720000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/>
            <p:nvPr/>
          </p:nvSpPr>
          <p:spPr>
            <a:xfrm>
              <a:off x="1003383" y="11282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id="{D7A92089-FFC0-E6FB-235C-F5E0D180D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00" y="1331081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Google Shape;950;p48">
            <a:extLst>
              <a:ext uri="{FF2B5EF4-FFF2-40B4-BE49-F238E27FC236}">
                <a16:creationId xmlns:a16="http://schemas.microsoft.com/office/drawing/2014/main" id="{E88E97DC-C446-5CC4-79DC-FB9B0E815AF4}"/>
              </a:ext>
            </a:extLst>
          </p:cNvPr>
          <p:cNvSpPr txBox="1">
            <a:spLocks/>
          </p:cNvSpPr>
          <p:nvPr/>
        </p:nvSpPr>
        <p:spPr>
          <a:xfrm flipH="1">
            <a:off x="4944322" y="2102669"/>
            <a:ext cx="2973918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Os usuários são responsáveis sobre como os serviços são implementados e como os dados de aplicações são gerenciados:</a:t>
            </a:r>
          </a:p>
        </p:txBody>
      </p:sp>
      <p:sp>
        <p:nvSpPr>
          <p:cNvPr id="120" name="Google Shape;950;p48">
            <a:extLst>
              <a:ext uri="{FF2B5EF4-FFF2-40B4-BE49-F238E27FC236}">
                <a16:creationId xmlns:a16="http://schemas.microsoft.com/office/drawing/2014/main" id="{ED8E55DB-31AE-B427-E469-CE9B3100782E}"/>
              </a:ext>
            </a:extLst>
          </p:cNvPr>
          <p:cNvSpPr txBox="1">
            <a:spLocks/>
          </p:cNvSpPr>
          <p:nvPr/>
        </p:nvSpPr>
        <p:spPr>
          <a:xfrm flipH="1">
            <a:off x="1300691" y="3012424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Infraestrutura</a:t>
            </a:r>
            <a:r>
              <a:rPr lang="pt-BR" dirty="0">
                <a:solidFill>
                  <a:srgbClr val="FFFFFF"/>
                </a:solidFill>
              </a:rPr>
              <a:t> Global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1" name="Google Shape;950;p48">
            <a:extLst>
              <a:ext uri="{FF2B5EF4-FFF2-40B4-BE49-F238E27FC236}">
                <a16:creationId xmlns:a16="http://schemas.microsoft.com/office/drawing/2014/main" id="{CC9641DE-2E27-AB62-036A-EE6569A6A366}"/>
              </a:ext>
            </a:extLst>
          </p:cNvPr>
          <p:cNvSpPr txBox="1">
            <a:spLocks/>
          </p:cNvSpPr>
          <p:nvPr/>
        </p:nvSpPr>
        <p:spPr>
          <a:xfrm flipH="1">
            <a:off x="1300691" y="3698391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Segurança dos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DCs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2" name="Google Shape;950;p48">
            <a:extLst>
              <a:ext uri="{FF2B5EF4-FFF2-40B4-BE49-F238E27FC236}">
                <a16:creationId xmlns:a16="http://schemas.microsoft.com/office/drawing/2014/main" id="{53293AC7-8AE5-150B-22F0-201F050057DC}"/>
              </a:ext>
            </a:extLst>
          </p:cNvPr>
          <p:cNvSpPr txBox="1">
            <a:spLocks/>
          </p:cNvSpPr>
          <p:nvPr/>
        </p:nvSpPr>
        <p:spPr>
          <a:xfrm flipH="1">
            <a:off x="2682422" y="3012423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Componentes de Redes</a:t>
            </a:r>
          </a:p>
        </p:txBody>
      </p:sp>
      <p:sp>
        <p:nvSpPr>
          <p:cNvPr id="123" name="Google Shape;950;p48">
            <a:extLst>
              <a:ext uri="{FF2B5EF4-FFF2-40B4-BE49-F238E27FC236}">
                <a16:creationId xmlns:a16="http://schemas.microsoft.com/office/drawing/2014/main" id="{99E47E24-08CB-F324-7755-A25D9499394A}"/>
              </a:ext>
            </a:extLst>
          </p:cNvPr>
          <p:cNvSpPr txBox="1">
            <a:spLocks/>
          </p:cNvSpPr>
          <p:nvPr/>
        </p:nvSpPr>
        <p:spPr>
          <a:xfrm flipH="1">
            <a:off x="2683008" y="3698391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Serviços Gerenciados</a:t>
            </a:r>
          </a:p>
        </p:txBody>
      </p:sp>
      <p:sp>
        <p:nvSpPr>
          <p:cNvPr id="124" name="Google Shape;950;p48">
            <a:extLst>
              <a:ext uri="{FF2B5EF4-FFF2-40B4-BE49-F238E27FC236}">
                <a16:creationId xmlns:a16="http://schemas.microsoft.com/office/drawing/2014/main" id="{B987F286-C93C-A149-A907-7350470A2A7F}"/>
              </a:ext>
            </a:extLst>
          </p:cNvPr>
          <p:cNvSpPr txBox="1">
            <a:spLocks/>
          </p:cNvSpPr>
          <p:nvPr/>
        </p:nvSpPr>
        <p:spPr>
          <a:xfrm flipH="1">
            <a:off x="5114877" y="2862516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Dados de Aplicações</a:t>
            </a:r>
          </a:p>
        </p:txBody>
      </p:sp>
      <p:sp>
        <p:nvSpPr>
          <p:cNvPr id="125" name="Google Shape;950;p48">
            <a:extLst>
              <a:ext uri="{FF2B5EF4-FFF2-40B4-BE49-F238E27FC236}">
                <a16:creationId xmlns:a16="http://schemas.microsoft.com/office/drawing/2014/main" id="{7A993A05-A5AD-98B4-F02C-8908985575A9}"/>
              </a:ext>
            </a:extLst>
          </p:cNvPr>
          <p:cNvSpPr txBox="1">
            <a:spLocks/>
          </p:cNvSpPr>
          <p:nvPr/>
        </p:nvSpPr>
        <p:spPr>
          <a:xfrm flipH="1">
            <a:off x="5114877" y="3229508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Configurações de Segurança</a:t>
            </a:r>
          </a:p>
        </p:txBody>
      </p:sp>
      <p:sp>
        <p:nvSpPr>
          <p:cNvPr id="126" name="Google Shape;950;p48">
            <a:extLst>
              <a:ext uri="{FF2B5EF4-FFF2-40B4-BE49-F238E27FC236}">
                <a16:creationId xmlns:a16="http://schemas.microsoft.com/office/drawing/2014/main" id="{EF2345B5-C466-4EC7-438D-432E72CE2495}"/>
              </a:ext>
            </a:extLst>
          </p:cNvPr>
          <p:cNvSpPr txBox="1">
            <a:spLocks/>
          </p:cNvSpPr>
          <p:nvPr/>
        </p:nvSpPr>
        <p:spPr>
          <a:xfrm flipH="1">
            <a:off x="5114877" y="3596500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Patching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e IAM</a:t>
            </a:r>
            <a:endParaRPr kumimoji="0" lang="pt-BR" sz="1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7" name="Google Shape;950;p48">
            <a:extLst>
              <a:ext uri="{FF2B5EF4-FFF2-40B4-BE49-F238E27FC236}">
                <a16:creationId xmlns:a16="http://schemas.microsoft.com/office/drawing/2014/main" id="{F62B85BC-FCDC-24F4-80E7-D2AF7D1030B9}"/>
              </a:ext>
            </a:extLst>
          </p:cNvPr>
          <p:cNvSpPr txBox="1">
            <a:spLocks/>
          </p:cNvSpPr>
          <p:nvPr/>
        </p:nvSpPr>
        <p:spPr>
          <a:xfrm flipH="1">
            <a:off x="5114877" y="3963492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Tr</a:t>
            </a:r>
            <a:r>
              <a:rPr lang="pt-BR" dirty="0" err="1">
                <a:solidFill>
                  <a:srgbClr val="FFFFFF"/>
                </a:solidFill>
              </a:rPr>
              <a:t>áfego</a:t>
            </a:r>
            <a:r>
              <a:rPr lang="pt-BR" dirty="0">
                <a:solidFill>
                  <a:srgbClr val="FFFFFF"/>
                </a:solidFill>
              </a:rPr>
              <a:t> de Rede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8" name="Google Shape;950;p48">
            <a:extLst>
              <a:ext uri="{FF2B5EF4-FFF2-40B4-BE49-F238E27FC236}">
                <a16:creationId xmlns:a16="http://schemas.microsoft.com/office/drawing/2014/main" id="{5DA7376C-6AF0-996B-3F23-4F22BCDA1BDA}"/>
              </a:ext>
            </a:extLst>
          </p:cNvPr>
          <p:cNvSpPr txBox="1">
            <a:spLocks/>
          </p:cNvSpPr>
          <p:nvPr/>
        </p:nvSpPr>
        <p:spPr>
          <a:xfrm flipH="1">
            <a:off x="5114877" y="4352581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Softwares Instalados</a:t>
            </a:r>
          </a:p>
        </p:txBody>
      </p:sp>
      <p:sp>
        <p:nvSpPr>
          <p:cNvPr id="130" name="Google Shape;950;p48">
            <a:extLst>
              <a:ext uri="{FF2B5EF4-FFF2-40B4-BE49-F238E27FC236}">
                <a16:creationId xmlns:a16="http://schemas.microsoft.com/office/drawing/2014/main" id="{66DEDB7F-BD77-BC98-C4D0-B9D8BECF361D}"/>
              </a:ext>
            </a:extLst>
          </p:cNvPr>
          <p:cNvSpPr txBox="1">
            <a:spLocks/>
          </p:cNvSpPr>
          <p:nvPr/>
        </p:nvSpPr>
        <p:spPr>
          <a:xfrm flipH="1">
            <a:off x="5752253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NA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32" name="Google Shape;1415;p55">
            <a:extLst>
              <a:ext uri="{FF2B5EF4-FFF2-40B4-BE49-F238E27FC236}">
                <a16:creationId xmlns:a16="http://schemas.microsoft.com/office/drawing/2014/main" id="{0ABD817E-950D-88C8-79F5-BC57F8CFC701}"/>
              </a:ext>
            </a:extLst>
          </p:cNvPr>
          <p:cNvSpPr/>
          <p:nvPr/>
        </p:nvSpPr>
        <p:spPr>
          <a:xfrm>
            <a:off x="4944322" y="1202706"/>
            <a:ext cx="720000" cy="720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Web development ">
            <a:extLst>
              <a:ext uri="{FF2B5EF4-FFF2-40B4-BE49-F238E27FC236}">
                <a16:creationId xmlns:a16="http://schemas.microsoft.com/office/drawing/2014/main" id="{58BA7A31-7611-6282-F9B1-13397506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77" y="1343631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 QUEM É A RESPONSA?</a:t>
            </a:r>
            <a:endParaRPr lang="pt-BR" b="0" i="1" dirty="0">
              <a:solidFill>
                <a:schemeClr val="bg2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345702-D1FE-41AB-7680-BE732440B9D3}"/>
              </a:ext>
            </a:extLst>
          </p:cNvPr>
          <p:cNvGrpSpPr/>
          <p:nvPr/>
        </p:nvGrpSpPr>
        <p:grpSpPr>
          <a:xfrm>
            <a:off x="292017" y="1088406"/>
            <a:ext cx="1822533" cy="673719"/>
            <a:chOff x="292017" y="1088406"/>
            <a:chExt cx="1822533" cy="673719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C7A742AD-6331-520C-5E3E-B6C9A4F8087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1645" y="1155519"/>
              <a:ext cx="1463277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Configuração de Firewall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6169C9E-C03C-99CF-1B58-73CB66DCEA82}"/>
              </a:ext>
            </a:extLst>
          </p:cNvPr>
          <p:cNvGrpSpPr/>
          <p:nvPr/>
        </p:nvGrpSpPr>
        <p:grpSpPr>
          <a:xfrm>
            <a:off x="2175552" y="1051211"/>
            <a:ext cx="720000" cy="720000"/>
            <a:chOff x="2175552" y="1051211"/>
            <a:chExt cx="720000" cy="720000"/>
          </a:xfrm>
        </p:grpSpPr>
        <p:sp>
          <p:nvSpPr>
            <p:cNvPr id="29" name="Google Shape;1415;p55">
              <a:extLst>
                <a:ext uri="{FF2B5EF4-FFF2-40B4-BE49-F238E27FC236}">
                  <a16:creationId xmlns:a16="http://schemas.microsoft.com/office/drawing/2014/main" id="{0A29C053-74D2-B34C-1EE0-4A9FABE6D9DA}"/>
                </a:ext>
              </a:extLst>
            </p:cNvPr>
            <p:cNvSpPr/>
            <p:nvPr/>
          </p:nvSpPr>
          <p:spPr>
            <a:xfrm>
              <a:off x="2175552" y="105121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Picture 2" descr="Web development ">
              <a:extLst>
                <a:ext uri="{FF2B5EF4-FFF2-40B4-BE49-F238E27FC236}">
                  <a16:creationId xmlns:a16="http://schemas.microsoft.com/office/drawing/2014/main" id="{2C3BD0FF-926E-D92F-B35A-8A9BF23A8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119213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34881B3-AA0F-3949-B4E4-8D16F4946021}"/>
              </a:ext>
            </a:extLst>
          </p:cNvPr>
          <p:cNvGrpSpPr/>
          <p:nvPr/>
        </p:nvGrpSpPr>
        <p:grpSpPr>
          <a:xfrm>
            <a:off x="292015" y="1929597"/>
            <a:ext cx="1822535" cy="673719"/>
            <a:chOff x="292015" y="1088406"/>
            <a:chExt cx="1822535" cy="673719"/>
          </a:xfrm>
        </p:grpSpPr>
        <p:sp>
          <p:nvSpPr>
            <p:cNvPr id="35" name="Google Shape;1415;p55">
              <a:extLst>
                <a:ext uri="{FF2B5EF4-FFF2-40B4-BE49-F238E27FC236}">
                  <a16:creationId xmlns:a16="http://schemas.microsoft.com/office/drawing/2014/main" id="{1E57E501-BA09-39A6-1A74-757D470B33F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0;p48">
              <a:extLst>
                <a:ext uri="{FF2B5EF4-FFF2-40B4-BE49-F238E27FC236}">
                  <a16:creationId xmlns:a16="http://schemas.microsoft.com/office/drawing/2014/main" id="{6F349715-3FD1-83E2-3B01-5E74A95CFB3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1AFAEF3-1D38-9A70-7C74-FFDAEC79907A}"/>
              </a:ext>
            </a:extLst>
          </p:cNvPr>
          <p:cNvGrpSpPr/>
          <p:nvPr/>
        </p:nvGrpSpPr>
        <p:grpSpPr>
          <a:xfrm>
            <a:off x="292015" y="2770788"/>
            <a:ext cx="1822535" cy="673719"/>
            <a:chOff x="292015" y="1088406"/>
            <a:chExt cx="1822535" cy="673719"/>
          </a:xfrm>
        </p:grpSpPr>
        <p:sp>
          <p:nvSpPr>
            <p:cNvPr id="40" name="Google Shape;1415;p55">
              <a:extLst>
                <a:ext uri="{FF2B5EF4-FFF2-40B4-BE49-F238E27FC236}">
                  <a16:creationId xmlns:a16="http://schemas.microsoft.com/office/drawing/2014/main" id="{6937CC7F-1C19-02DA-4407-46A21634DF63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0;p48">
              <a:extLst>
                <a:ext uri="{FF2B5EF4-FFF2-40B4-BE49-F238E27FC236}">
                  <a16:creationId xmlns:a16="http://schemas.microsoft.com/office/drawing/2014/main" id="{6C237B47-FA4B-5EE9-63C6-11FCC3DBA17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Criptografia de volumes EBS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064052B-137D-CDA7-44F5-185348F293CB}"/>
              </a:ext>
            </a:extLst>
          </p:cNvPr>
          <p:cNvGrpSpPr/>
          <p:nvPr/>
        </p:nvGrpSpPr>
        <p:grpSpPr>
          <a:xfrm>
            <a:off x="292015" y="3611978"/>
            <a:ext cx="1822535" cy="673719"/>
            <a:chOff x="292015" y="1088406"/>
            <a:chExt cx="1822535" cy="673719"/>
          </a:xfrm>
        </p:grpSpPr>
        <p:sp>
          <p:nvSpPr>
            <p:cNvPr id="44" name="Google Shape;1415;p55">
              <a:extLst>
                <a:ext uri="{FF2B5EF4-FFF2-40B4-BE49-F238E27FC236}">
                  <a16:creationId xmlns:a16="http://schemas.microsoft.com/office/drawing/2014/main" id="{7C310AC4-E93C-DC49-9957-9507456B1F06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0;p48">
              <a:extLst>
                <a:ext uri="{FF2B5EF4-FFF2-40B4-BE49-F238E27FC236}">
                  <a16:creationId xmlns:a16="http://schemas.microsoft.com/office/drawing/2014/main" id="{BC73EC57-8122-61AC-319E-7C01DF4DC95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Versões das linguagens do Lambda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7C31D63-FA6C-A900-57FF-66FB005E1F47}"/>
              </a:ext>
            </a:extLst>
          </p:cNvPr>
          <p:cNvGrpSpPr/>
          <p:nvPr/>
        </p:nvGrpSpPr>
        <p:grpSpPr>
          <a:xfrm>
            <a:off x="3244765" y="1083081"/>
            <a:ext cx="1822535" cy="673719"/>
            <a:chOff x="292015" y="1088406"/>
            <a:chExt cx="1822535" cy="673719"/>
          </a:xfrm>
        </p:grpSpPr>
        <p:sp>
          <p:nvSpPr>
            <p:cNvPr id="48" name="Google Shape;1415;p55">
              <a:extLst>
                <a:ext uri="{FF2B5EF4-FFF2-40B4-BE49-F238E27FC236}">
                  <a16:creationId xmlns:a16="http://schemas.microsoft.com/office/drawing/2014/main" id="{FF15D814-2657-F06F-F863-AEDB0CF68D5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2BE226E9-B83F-52BF-644E-2A399EEDC27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Backups de bancos de dados RDS</a:t>
              </a:r>
            </a:p>
          </p:txBody>
        </p:sp>
      </p:grp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286F279-2A8D-D44D-A101-FE6B67DA7C04}"/>
              </a:ext>
            </a:extLst>
          </p:cNvPr>
          <p:cNvCxnSpPr/>
          <p:nvPr/>
        </p:nvCxnSpPr>
        <p:spPr>
          <a:xfrm>
            <a:off x="3105150" y="915567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02AE32F-4D44-53DE-1472-124C6A5FC6DB}"/>
              </a:ext>
            </a:extLst>
          </p:cNvPr>
          <p:cNvCxnSpPr/>
          <p:nvPr/>
        </p:nvCxnSpPr>
        <p:spPr>
          <a:xfrm>
            <a:off x="6038850" y="1036758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732CFA6-4DD1-B2BD-61F0-DB143958074C}"/>
              </a:ext>
            </a:extLst>
          </p:cNvPr>
          <p:cNvGrpSpPr/>
          <p:nvPr/>
        </p:nvGrpSpPr>
        <p:grpSpPr>
          <a:xfrm>
            <a:off x="6179183" y="1083081"/>
            <a:ext cx="1822535" cy="673719"/>
            <a:chOff x="292015" y="1088406"/>
            <a:chExt cx="1822535" cy="673719"/>
          </a:xfrm>
        </p:grpSpPr>
        <p:sp>
          <p:nvSpPr>
            <p:cNvPr id="55" name="Google Shape;1415;p55">
              <a:extLst>
                <a:ext uri="{FF2B5EF4-FFF2-40B4-BE49-F238E27FC236}">
                  <a16:creationId xmlns:a16="http://schemas.microsoft.com/office/drawing/2014/main" id="{04A2EF99-E15A-FC55-B201-B5611266F45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48">
              <a:extLst>
                <a:ext uri="{FF2B5EF4-FFF2-40B4-BE49-F238E27FC236}">
                  <a16:creationId xmlns:a16="http://schemas.microsoft.com/office/drawing/2014/main" id="{FE4B40F8-F7F1-7563-03E2-9F23692C899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6E8EFF4-E141-5708-92D8-4E0D525F0BE4}"/>
              </a:ext>
            </a:extLst>
          </p:cNvPr>
          <p:cNvGrpSpPr/>
          <p:nvPr/>
        </p:nvGrpSpPr>
        <p:grpSpPr>
          <a:xfrm>
            <a:off x="3250206" y="1919426"/>
            <a:ext cx="1822535" cy="673719"/>
            <a:chOff x="292015" y="1088406"/>
            <a:chExt cx="1822535" cy="673719"/>
          </a:xfrm>
        </p:grpSpPr>
        <p:sp>
          <p:nvSpPr>
            <p:cNvPr id="59" name="Google Shape;1415;p55">
              <a:extLst>
                <a:ext uri="{FF2B5EF4-FFF2-40B4-BE49-F238E27FC236}">
                  <a16:creationId xmlns:a16="http://schemas.microsoft.com/office/drawing/2014/main" id="{646A377D-CD7A-EA68-1DA6-119C8744B88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0;p48">
              <a:extLst>
                <a:ext uri="{FF2B5EF4-FFF2-40B4-BE49-F238E27FC236}">
                  <a16:creationId xmlns:a16="http://schemas.microsoft.com/office/drawing/2014/main" id="{9AD03E33-471C-9F00-DCE8-A7B5DCEBCDF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Atualização do firmware nos hosts EC2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1B36B53-F627-40C3-E1F2-DBF27B01B368}"/>
              </a:ext>
            </a:extLst>
          </p:cNvPr>
          <p:cNvGrpSpPr/>
          <p:nvPr/>
        </p:nvGrpSpPr>
        <p:grpSpPr>
          <a:xfrm>
            <a:off x="3244765" y="2762774"/>
            <a:ext cx="1822535" cy="673719"/>
            <a:chOff x="292015" y="1088406"/>
            <a:chExt cx="1822535" cy="673719"/>
          </a:xfrm>
        </p:grpSpPr>
        <p:sp>
          <p:nvSpPr>
            <p:cNvPr id="63" name="Google Shape;1415;p55">
              <a:extLst>
                <a:ext uri="{FF2B5EF4-FFF2-40B4-BE49-F238E27FC236}">
                  <a16:creationId xmlns:a16="http://schemas.microsoft.com/office/drawing/2014/main" id="{0EBEC5D4-C5CA-0E9D-E902-CEE9EA24E01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A1E862C7-FEEF-CD8C-6ED9-954E8BE6D1E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Garantir criptografia dos dados “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rest</a:t>
              </a: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”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FF4E2C3-B16C-DE51-3545-EA91DC519483}"/>
              </a:ext>
            </a:extLst>
          </p:cNvPr>
          <p:cNvGrpSpPr/>
          <p:nvPr/>
        </p:nvGrpSpPr>
        <p:grpSpPr>
          <a:xfrm>
            <a:off x="3244765" y="3599119"/>
            <a:ext cx="1822535" cy="673719"/>
            <a:chOff x="292015" y="1088406"/>
            <a:chExt cx="1822535" cy="673719"/>
          </a:xfrm>
        </p:grpSpPr>
        <p:sp>
          <p:nvSpPr>
            <p:cNvPr id="71" name="Google Shape;1415;p55">
              <a:extLst>
                <a:ext uri="{FF2B5EF4-FFF2-40B4-BE49-F238E27FC236}">
                  <a16:creationId xmlns:a16="http://schemas.microsoft.com/office/drawing/2014/main" id="{DD834BFD-12CD-DAFA-D5AF-DA3ED2421230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0;p48">
              <a:extLst>
                <a:ext uri="{FF2B5EF4-FFF2-40B4-BE49-F238E27FC236}">
                  <a16:creationId xmlns:a16="http://schemas.microsoft.com/office/drawing/2014/main" id="{C1AF37B5-1225-A463-8842-423438E63B1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Gerenciamento da infraestrutura de redes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B068EFA7-21B7-6A98-EB7C-8A277F7A7F15}"/>
              </a:ext>
            </a:extLst>
          </p:cNvPr>
          <p:cNvGrpSpPr/>
          <p:nvPr/>
        </p:nvGrpSpPr>
        <p:grpSpPr>
          <a:xfrm>
            <a:off x="6179183" y="1910340"/>
            <a:ext cx="1822535" cy="673719"/>
            <a:chOff x="292015" y="1088406"/>
            <a:chExt cx="1822535" cy="673719"/>
          </a:xfrm>
        </p:grpSpPr>
        <p:sp>
          <p:nvSpPr>
            <p:cNvPr id="79" name="Google Shape;1415;p55">
              <a:extLst>
                <a:ext uri="{FF2B5EF4-FFF2-40B4-BE49-F238E27FC236}">
                  <a16:creationId xmlns:a16="http://schemas.microsoft.com/office/drawing/2014/main" id="{BB2FF2C3-9D64-29C8-0E84-460E2D3DC02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0;p48">
              <a:extLst>
                <a:ext uri="{FF2B5EF4-FFF2-40B4-BE49-F238E27FC236}">
                  <a16:creationId xmlns:a16="http://schemas.microsoft.com/office/drawing/2014/main" id="{745D1F45-0B39-C280-138B-FE207B09EA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SO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de instâncias EC2 da aplicação</a:t>
              </a:r>
              <a:endParaRPr kumimoji="0" lang="pt-BR" sz="1400" i="1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Lato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54DB4EAE-7698-2190-3AFD-9442DE61E6B4}"/>
              </a:ext>
            </a:extLst>
          </p:cNvPr>
          <p:cNvGrpSpPr/>
          <p:nvPr/>
        </p:nvGrpSpPr>
        <p:grpSpPr>
          <a:xfrm>
            <a:off x="6178464" y="2761702"/>
            <a:ext cx="1822535" cy="673719"/>
            <a:chOff x="292015" y="1088406"/>
            <a:chExt cx="1822535" cy="673719"/>
          </a:xfrm>
        </p:grpSpPr>
        <p:sp>
          <p:nvSpPr>
            <p:cNvPr id="83" name="Google Shape;1415;p55">
              <a:extLst>
                <a:ext uri="{FF2B5EF4-FFF2-40B4-BE49-F238E27FC236}">
                  <a16:creationId xmlns:a16="http://schemas.microsoft.com/office/drawing/2014/main" id="{7BF1D886-BA4F-F27D-1296-31F28CA7D6B8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50;p48">
              <a:extLst>
                <a:ext uri="{FF2B5EF4-FFF2-40B4-BE49-F238E27FC236}">
                  <a16:creationId xmlns:a16="http://schemas.microsoft.com/office/drawing/2014/main" id="{D49E409C-4192-3E49-15F0-1F4384F0A39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Infraestrutura de execução de funções Lambda</a:t>
              </a: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FB20912F-3E37-57F6-64D7-CB4C71C575AA}"/>
              </a:ext>
            </a:extLst>
          </p:cNvPr>
          <p:cNvGrpSpPr/>
          <p:nvPr/>
        </p:nvGrpSpPr>
        <p:grpSpPr>
          <a:xfrm>
            <a:off x="6190945" y="3597355"/>
            <a:ext cx="1822535" cy="673719"/>
            <a:chOff x="292015" y="1088406"/>
            <a:chExt cx="1822535" cy="673719"/>
          </a:xfrm>
        </p:grpSpPr>
        <p:sp>
          <p:nvSpPr>
            <p:cNvPr id="87" name="Google Shape;1415;p55">
              <a:extLst>
                <a:ext uri="{FF2B5EF4-FFF2-40B4-BE49-F238E27FC236}">
                  <a16:creationId xmlns:a16="http://schemas.microsoft.com/office/drawing/2014/main" id="{6E852437-68B3-DAAA-A2F3-FC5F475029A1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50;p48">
              <a:extLst>
                <a:ext uri="{FF2B5EF4-FFF2-40B4-BE49-F238E27FC236}">
                  <a16:creationId xmlns:a16="http://schemas.microsoft.com/office/drawing/2014/main" id="{9C731A8A-5D86-AAFA-2777-18FC65F1396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Rotação de credenciais em uma aplicação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19830BC-452B-1D77-9D3A-8A97CC60AADC}"/>
              </a:ext>
            </a:extLst>
          </p:cNvPr>
          <p:cNvGrpSpPr/>
          <p:nvPr/>
        </p:nvGrpSpPr>
        <p:grpSpPr>
          <a:xfrm>
            <a:off x="2175552" y="1892402"/>
            <a:ext cx="720000" cy="720000"/>
            <a:chOff x="2175552" y="1892402"/>
            <a:chExt cx="720000" cy="720000"/>
          </a:xfrm>
        </p:grpSpPr>
        <p:sp>
          <p:nvSpPr>
            <p:cNvPr id="37" name="Google Shape;1415;p55">
              <a:extLst>
                <a:ext uri="{FF2B5EF4-FFF2-40B4-BE49-F238E27FC236}">
                  <a16:creationId xmlns:a16="http://schemas.microsoft.com/office/drawing/2014/main" id="{20C29B93-0B11-E819-6328-41849828FA2E}"/>
                </a:ext>
              </a:extLst>
            </p:cNvPr>
            <p:cNvSpPr/>
            <p:nvPr/>
          </p:nvSpPr>
          <p:spPr>
            <a:xfrm>
              <a:off x="2175552" y="1892402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Picture 12">
              <a:extLst>
                <a:ext uri="{FF2B5EF4-FFF2-40B4-BE49-F238E27FC236}">
                  <a16:creationId xmlns:a16="http://schemas.microsoft.com/office/drawing/2014/main" id="{1F598F27-FA23-5813-2C6A-666DEB2B9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679" y="211576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C24D308-4A80-8277-6108-F326F62F0995}"/>
              </a:ext>
            </a:extLst>
          </p:cNvPr>
          <p:cNvGrpSpPr/>
          <p:nvPr/>
        </p:nvGrpSpPr>
        <p:grpSpPr>
          <a:xfrm>
            <a:off x="2175552" y="2733593"/>
            <a:ext cx="720000" cy="720000"/>
            <a:chOff x="2175552" y="2733593"/>
            <a:chExt cx="720000" cy="720000"/>
          </a:xfrm>
        </p:grpSpPr>
        <p:sp>
          <p:nvSpPr>
            <p:cNvPr id="42" name="Google Shape;1415;p55">
              <a:extLst>
                <a:ext uri="{FF2B5EF4-FFF2-40B4-BE49-F238E27FC236}">
                  <a16:creationId xmlns:a16="http://schemas.microsoft.com/office/drawing/2014/main" id="{44A0B897-EE2E-1938-8FD8-3B7AD596566F}"/>
                </a:ext>
              </a:extLst>
            </p:cNvPr>
            <p:cNvSpPr/>
            <p:nvPr/>
          </p:nvSpPr>
          <p:spPr>
            <a:xfrm>
              <a:off x="2175552" y="273359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" name="Picture 2" descr="Web development ">
              <a:extLst>
                <a:ext uri="{FF2B5EF4-FFF2-40B4-BE49-F238E27FC236}">
                  <a16:creationId xmlns:a16="http://schemas.microsoft.com/office/drawing/2014/main" id="{C036CE72-7953-FCBB-8E9F-80AB6665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288857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914A53-A11D-63DD-E782-3AB933F28FC1}"/>
              </a:ext>
            </a:extLst>
          </p:cNvPr>
          <p:cNvGrpSpPr/>
          <p:nvPr/>
        </p:nvGrpSpPr>
        <p:grpSpPr>
          <a:xfrm>
            <a:off x="2175552" y="3574783"/>
            <a:ext cx="720000" cy="720000"/>
            <a:chOff x="2175552" y="3574783"/>
            <a:chExt cx="720000" cy="720000"/>
          </a:xfrm>
        </p:grpSpPr>
        <p:sp>
          <p:nvSpPr>
            <p:cNvPr id="46" name="Google Shape;1415;p55">
              <a:extLst>
                <a:ext uri="{FF2B5EF4-FFF2-40B4-BE49-F238E27FC236}">
                  <a16:creationId xmlns:a16="http://schemas.microsoft.com/office/drawing/2014/main" id="{E5FE5FAC-C94B-2441-C171-002D5DBBB5F4}"/>
                </a:ext>
              </a:extLst>
            </p:cNvPr>
            <p:cNvSpPr/>
            <p:nvPr/>
          </p:nvSpPr>
          <p:spPr>
            <a:xfrm>
              <a:off x="2175552" y="357478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Picture 12">
              <a:extLst>
                <a:ext uri="{FF2B5EF4-FFF2-40B4-BE49-F238E27FC236}">
                  <a16:creationId xmlns:a16="http://schemas.microsoft.com/office/drawing/2014/main" id="{927FA80E-5A64-22AB-FBB2-A3538F1B0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363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09894EF-B6FF-4C6A-3DA9-948AB690B0AB}"/>
              </a:ext>
            </a:extLst>
          </p:cNvPr>
          <p:cNvGrpSpPr/>
          <p:nvPr/>
        </p:nvGrpSpPr>
        <p:grpSpPr>
          <a:xfrm>
            <a:off x="5128302" y="1045886"/>
            <a:ext cx="720000" cy="720000"/>
            <a:chOff x="5128302" y="1045886"/>
            <a:chExt cx="720000" cy="720000"/>
          </a:xfrm>
        </p:grpSpPr>
        <p:sp>
          <p:nvSpPr>
            <p:cNvPr id="50" name="Google Shape;1415;p55">
              <a:extLst>
                <a:ext uri="{FF2B5EF4-FFF2-40B4-BE49-F238E27FC236}">
                  <a16:creationId xmlns:a16="http://schemas.microsoft.com/office/drawing/2014/main" id="{2E21D963-9B5A-DE9A-DCBE-C9E671CD8E66}"/>
                </a:ext>
              </a:extLst>
            </p:cNvPr>
            <p:cNvSpPr/>
            <p:nvPr/>
          </p:nvSpPr>
          <p:spPr>
            <a:xfrm>
              <a:off x="5128302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Picture 2" descr="Web development ">
              <a:extLst>
                <a:ext uri="{FF2B5EF4-FFF2-40B4-BE49-F238E27FC236}">
                  <a16:creationId xmlns:a16="http://schemas.microsoft.com/office/drawing/2014/main" id="{0ECA7274-FAAA-8313-4070-79177FEE6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781" y="118279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0FE87DE-D010-CB86-5EF4-7F68D9BB9B79}"/>
              </a:ext>
            </a:extLst>
          </p:cNvPr>
          <p:cNvGrpSpPr/>
          <p:nvPr/>
        </p:nvGrpSpPr>
        <p:grpSpPr>
          <a:xfrm>
            <a:off x="5133743" y="1882231"/>
            <a:ext cx="720000" cy="720000"/>
            <a:chOff x="5133743" y="1882231"/>
            <a:chExt cx="720000" cy="720000"/>
          </a:xfrm>
        </p:grpSpPr>
        <p:sp>
          <p:nvSpPr>
            <p:cNvPr id="61" name="Google Shape;1415;p55">
              <a:extLst>
                <a:ext uri="{FF2B5EF4-FFF2-40B4-BE49-F238E27FC236}">
                  <a16:creationId xmlns:a16="http://schemas.microsoft.com/office/drawing/2014/main" id="{4ED75B11-C172-E883-CB67-32A1294BFDB0}"/>
                </a:ext>
              </a:extLst>
            </p:cNvPr>
            <p:cNvSpPr/>
            <p:nvPr/>
          </p:nvSpPr>
          <p:spPr>
            <a:xfrm>
              <a:off x="5133743" y="188223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Picture 12">
              <a:extLst>
                <a:ext uri="{FF2B5EF4-FFF2-40B4-BE49-F238E27FC236}">
                  <a16:creationId xmlns:a16="http://schemas.microsoft.com/office/drawing/2014/main" id="{FDC2D702-2BE4-736A-6FDC-CCC064548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549" y="209671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9AEBA80-F96D-0046-D679-9C87FD353AEE}"/>
              </a:ext>
            </a:extLst>
          </p:cNvPr>
          <p:cNvGrpSpPr/>
          <p:nvPr/>
        </p:nvGrpSpPr>
        <p:grpSpPr>
          <a:xfrm>
            <a:off x="5128302" y="2725579"/>
            <a:ext cx="720000" cy="720000"/>
            <a:chOff x="5128302" y="2725579"/>
            <a:chExt cx="720000" cy="720000"/>
          </a:xfrm>
        </p:grpSpPr>
        <p:sp>
          <p:nvSpPr>
            <p:cNvPr id="65" name="Google Shape;1415;p55">
              <a:extLst>
                <a:ext uri="{FF2B5EF4-FFF2-40B4-BE49-F238E27FC236}">
                  <a16:creationId xmlns:a16="http://schemas.microsoft.com/office/drawing/2014/main" id="{C0ED7D11-EAAD-BD16-451C-54FE555B520C}"/>
                </a:ext>
              </a:extLst>
            </p:cNvPr>
            <p:cNvSpPr/>
            <p:nvPr/>
          </p:nvSpPr>
          <p:spPr>
            <a:xfrm>
              <a:off x="5128302" y="2725579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" name="Picture 2" descr="Web development ">
              <a:extLst>
                <a:ext uri="{FF2B5EF4-FFF2-40B4-BE49-F238E27FC236}">
                  <a16:creationId xmlns:a16="http://schemas.microsoft.com/office/drawing/2014/main" id="{88BB686E-43EF-38E1-5D23-4BDF8FFD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31" y="286543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63B93F9-9971-8CE2-44FA-7459EB3DE9CD}"/>
              </a:ext>
            </a:extLst>
          </p:cNvPr>
          <p:cNvGrpSpPr/>
          <p:nvPr/>
        </p:nvGrpSpPr>
        <p:grpSpPr>
          <a:xfrm>
            <a:off x="5128302" y="3561924"/>
            <a:ext cx="720000" cy="720000"/>
            <a:chOff x="5128302" y="3561924"/>
            <a:chExt cx="720000" cy="720000"/>
          </a:xfrm>
        </p:grpSpPr>
        <p:sp>
          <p:nvSpPr>
            <p:cNvPr id="73" name="Google Shape;1415;p55">
              <a:extLst>
                <a:ext uri="{FF2B5EF4-FFF2-40B4-BE49-F238E27FC236}">
                  <a16:creationId xmlns:a16="http://schemas.microsoft.com/office/drawing/2014/main" id="{477AD78E-9AE4-E0A9-424F-21F371FF32F0}"/>
                </a:ext>
              </a:extLst>
            </p:cNvPr>
            <p:cNvSpPr/>
            <p:nvPr/>
          </p:nvSpPr>
          <p:spPr>
            <a:xfrm>
              <a:off x="5128302" y="3561924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Picture 12">
              <a:extLst>
                <a:ext uri="{FF2B5EF4-FFF2-40B4-BE49-F238E27FC236}">
                  <a16:creationId xmlns:a16="http://schemas.microsoft.com/office/drawing/2014/main" id="{8425D917-975E-4F08-BB44-20A4B545F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795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825F6C-6AE6-B27D-7F85-1DBBE11E3B1D}"/>
              </a:ext>
            </a:extLst>
          </p:cNvPr>
          <p:cNvGrpSpPr/>
          <p:nvPr/>
        </p:nvGrpSpPr>
        <p:grpSpPr>
          <a:xfrm>
            <a:off x="8062720" y="1045886"/>
            <a:ext cx="720000" cy="720000"/>
            <a:chOff x="8062720" y="1045886"/>
            <a:chExt cx="720000" cy="720000"/>
          </a:xfrm>
        </p:grpSpPr>
        <p:sp>
          <p:nvSpPr>
            <p:cNvPr id="57" name="Google Shape;1415;p55">
              <a:extLst>
                <a:ext uri="{FF2B5EF4-FFF2-40B4-BE49-F238E27FC236}">
                  <a16:creationId xmlns:a16="http://schemas.microsoft.com/office/drawing/2014/main" id="{0E865E2E-F884-71DA-E92C-DAF1B27A80DC}"/>
                </a:ext>
              </a:extLst>
            </p:cNvPr>
            <p:cNvSpPr/>
            <p:nvPr/>
          </p:nvSpPr>
          <p:spPr>
            <a:xfrm>
              <a:off x="8062720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Picture 12">
              <a:extLst>
                <a:ext uri="{FF2B5EF4-FFF2-40B4-BE49-F238E27FC236}">
                  <a16:creationId xmlns:a16="http://schemas.microsoft.com/office/drawing/2014/main" id="{A6F9230B-C20A-1E9E-3C48-167AD25A7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927" y="1250196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D08DB4E-E506-C0C8-2F26-F85F036CDBA4}"/>
              </a:ext>
            </a:extLst>
          </p:cNvPr>
          <p:cNvGrpSpPr/>
          <p:nvPr/>
        </p:nvGrpSpPr>
        <p:grpSpPr>
          <a:xfrm>
            <a:off x="8062720" y="1873145"/>
            <a:ext cx="720000" cy="720000"/>
            <a:chOff x="8062720" y="1873145"/>
            <a:chExt cx="720000" cy="720000"/>
          </a:xfrm>
        </p:grpSpPr>
        <p:sp>
          <p:nvSpPr>
            <p:cNvPr id="81" name="Google Shape;1415;p55">
              <a:extLst>
                <a:ext uri="{FF2B5EF4-FFF2-40B4-BE49-F238E27FC236}">
                  <a16:creationId xmlns:a16="http://schemas.microsoft.com/office/drawing/2014/main" id="{5A8FF061-8C63-E188-0613-EBF486C3EDFF}"/>
                </a:ext>
              </a:extLst>
            </p:cNvPr>
            <p:cNvSpPr/>
            <p:nvPr/>
          </p:nvSpPr>
          <p:spPr>
            <a:xfrm>
              <a:off x="8062720" y="1873145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" name="Picture 2" descr="Web development ">
              <a:extLst>
                <a:ext uri="{FF2B5EF4-FFF2-40B4-BE49-F238E27FC236}">
                  <a16:creationId xmlns:a16="http://schemas.microsoft.com/office/drawing/2014/main" id="{24A8E955-A5D7-24E2-099C-C34343124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407" y="2020677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43CB9B5-2A84-7ACD-C8E8-6A0D893298A9}"/>
              </a:ext>
            </a:extLst>
          </p:cNvPr>
          <p:cNvGrpSpPr/>
          <p:nvPr/>
        </p:nvGrpSpPr>
        <p:grpSpPr>
          <a:xfrm>
            <a:off x="8062001" y="2724507"/>
            <a:ext cx="720000" cy="720000"/>
            <a:chOff x="8062001" y="2724507"/>
            <a:chExt cx="720000" cy="720000"/>
          </a:xfrm>
        </p:grpSpPr>
        <p:sp>
          <p:nvSpPr>
            <p:cNvPr id="85" name="Google Shape;1415;p55">
              <a:extLst>
                <a:ext uri="{FF2B5EF4-FFF2-40B4-BE49-F238E27FC236}">
                  <a16:creationId xmlns:a16="http://schemas.microsoft.com/office/drawing/2014/main" id="{F2BF21E5-26CF-32A1-D029-73BE830AD413}"/>
                </a:ext>
              </a:extLst>
            </p:cNvPr>
            <p:cNvSpPr/>
            <p:nvPr/>
          </p:nvSpPr>
          <p:spPr>
            <a:xfrm>
              <a:off x="8062001" y="27245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" name="Picture 12">
              <a:extLst>
                <a:ext uri="{FF2B5EF4-FFF2-40B4-BE49-F238E27FC236}">
                  <a16:creationId xmlns:a16="http://schemas.microsoft.com/office/drawing/2014/main" id="{B58F96E8-644E-1FAE-3BB1-2A24F8EB2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99" y="2962665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1335703-5565-53F2-D270-321AE10A12C6}"/>
              </a:ext>
            </a:extLst>
          </p:cNvPr>
          <p:cNvGrpSpPr/>
          <p:nvPr/>
        </p:nvGrpSpPr>
        <p:grpSpPr>
          <a:xfrm>
            <a:off x="8074482" y="3560160"/>
            <a:ext cx="720000" cy="720000"/>
            <a:chOff x="8074482" y="3560160"/>
            <a:chExt cx="720000" cy="720000"/>
          </a:xfrm>
        </p:grpSpPr>
        <p:sp>
          <p:nvSpPr>
            <p:cNvPr id="89" name="Google Shape;1415;p55">
              <a:extLst>
                <a:ext uri="{FF2B5EF4-FFF2-40B4-BE49-F238E27FC236}">
                  <a16:creationId xmlns:a16="http://schemas.microsoft.com/office/drawing/2014/main" id="{03AD729C-9BEE-0687-D8EA-C73C51770EBB}"/>
                </a:ext>
              </a:extLst>
            </p:cNvPr>
            <p:cNvSpPr/>
            <p:nvPr/>
          </p:nvSpPr>
          <p:spPr>
            <a:xfrm>
              <a:off x="8074482" y="3560160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Picture 2" descr="Web development ">
              <a:extLst>
                <a:ext uri="{FF2B5EF4-FFF2-40B4-BE49-F238E27FC236}">
                  <a16:creationId xmlns:a16="http://schemas.microsoft.com/office/drawing/2014/main" id="{56265397-6C68-12A3-AD1B-48327B583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013" y="3701085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76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621242" cy="1001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PRIMEIROS PASSOS EM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CLOUD COMPUTING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275252" y="2869735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Fornecendo um primeiro contato nesta tão falada tecnologia e proporcionando um início de jornada promissor!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Gerenciando permissões em uma utilização segura da nuvem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AWS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IAM</a:t>
            </a:r>
            <a:b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IDENTITY AND ACCESS MANAGEMENT</a:t>
            </a:r>
            <a:endParaRPr b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6" cy="2866579"/>
            <a:chOff x="565000" y="1402775"/>
            <a:chExt cx="3386881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201E4224-4DC8-73E1-FD85-AE64A099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7" y="2777926"/>
            <a:ext cx="704059" cy="7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9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AFD3BD7C-C3DE-F6C7-1102-B4A2BA71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22" y="1580255"/>
            <a:ext cx="2004286" cy="20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4" name="Picture 10">
            <a:extLst>
              <a:ext uri="{FF2B5EF4-FFF2-40B4-BE49-F238E27FC236}">
                <a16:creationId xmlns:a16="http://schemas.microsoft.com/office/drawing/2014/main" id="{4CF682D9-CE09-D09B-739E-D9013D8A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58" y="210654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C7EE87A-AEF4-F35D-35D1-B1B35AC52E4C}"/>
              </a:ext>
            </a:extLst>
          </p:cNvPr>
          <p:cNvGrpSpPr/>
          <p:nvPr/>
        </p:nvGrpSpPr>
        <p:grpSpPr>
          <a:xfrm>
            <a:off x="366259" y="2135124"/>
            <a:ext cx="1086889" cy="1220832"/>
            <a:chOff x="513188" y="1710934"/>
            <a:chExt cx="1086889" cy="1220832"/>
          </a:xfrm>
        </p:grpSpPr>
        <p:pic>
          <p:nvPicPr>
            <p:cNvPr id="100" name="Picture 6">
              <a:extLst>
                <a:ext uri="{FF2B5EF4-FFF2-40B4-BE49-F238E27FC236}">
                  <a16:creationId xmlns:a16="http://schemas.microsoft.com/office/drawing/2014/main" id="{453DD2D3-9438-1BF0-8487-AB7242842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40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Google Shape;847;p44">
              <a:extLst>
                <a:ext uri="{FF2B5EF4-FFF2-40B4-BE49-F238E27FC236}">
                  <a16:creationId xmlns:a16="http://schemas.microsoft.com/office/drawing/2014/main" id="{B97E5F64-81DE-2DEE-0806-715F7B9F9952}"/>
                </a:ext>
              </a:extLst>
            </p:cNvPr>
            <p:cNvSpPr txBox="1">
              <a:spLocks/>
            </p:cNvSpPr>
            <p:nvPr/>
          </p:nvSpPr>
          <p:spPr>
            <a:xfrm>
              <a:off x="513188" y="2494845"/>
              <a:ext cx="1086889" cy="43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Management Console</a:t>
              </a:r>
            </a:p>
          </p:txBody>
        </p:sp>
      </p:grpSp>
      <p:sp>
        <p:nvSpPr>
          <p:cNvPr id="107" name="Google Shape;847;p44">
            <a:extLst>
              <a:ext uri="{FF2B5EF4-FFF2-40B4-BE49-F238E27FC236}">
                <a16:creationId xmlns:a16="http://schemas.microsoft.com/office/drawing/2014/main" id="{50896F94-8410-FF99-0B96-1AE0AAC851D5}"/>
              </a:ext>
            </a:extLst>
          </p:cNvPr>
          <p:cNvSpPr txBox="1">
            <a:spLocks/>
          </p:cNvSpPr>
          <p:nvPr/>
        </p:nvSpPr>
        <p:spPr>
          <a:xfrm>
            <a:off x="2124598" y="2949259"/>
            <a:ext cx="942925" cy="38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e APIs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102AE73-F49A-E711-22CC-3A45FC7A12B8}"/>
              </a:ext>
            </a:extLst>
          </p:cNvPr>
          <p:cNvGrpSpPr/>
          <p:nvPr/>
        </p:nvGrpSpPr>
        <p:grpSpPr>
          <a:xfrm>
            <a:off x="1230187" y="2135125"/>
            <a:ext cx="1086889" cy="1220831"/>
            <a:chOff x="1699093" y="1710934"/>
            <a:chExt cx="1086889" cy="1220831"/>
          </a:xfrm>
        </p:grpSpPr>
        <p:pic>
          <p:nvPicPr>
            <p:cNvPr id="103" name="Picture 8">
              <a:extLst>
                <a:ext uri="{FF2B5EF4-FFF2-40B4-BE49-F238E27FC236}">
                  <a16:creationId xmlns:a16="http://schemas.microsoft.com/office/drawing/2014/main" id="{AD2D5362-3D02-2E5D-1BA1-A2720FC5B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051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Google Shape;847;p44">
              <a:extLst>
                <a:ext uri="{FF2B5EF4-FFF2-40B4-BE49-F238E27FC236}">
                  <a16:creationId xmlns:a16="http://schemas.microsoft.com/office/drawing/2014/main" id="{63205BC3-7ED6-529C-AA7D-70C842FAFBFD}"/>
                </a:ext>
              </a:extLst>
            </p:cNvPr>
            <p:cNvSpPr txBox="1">
              <a:spLocks/>
            </p:cNvSpPr>
            <p:nvPr/>
          </p:nvSpPr>
          <p:spPr>
            <a:xfrm>
              <a:off x="1699093" y="2571750"/>
              <a:ext cx="1086889" cy="36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AWS CLI</a:t>
              </a:r>
            </a:p>
          </p:txBody>
        </p:sp>
      </p:grpSp>
      <p:pic>
        <p:nvPicPr>
          <p:cNvPr id="21" name="Gráfico 20" descr="Seta Reta">
            <a:extLst>
              <a:ext uri="{FF2B5EF4-FFF2-40B4-BE49-F238E27FC236}">
                <a16:creationId xmlns:a16="http://schemas.microsoft.com/office/drawing/2014/main" id="{5B5FE159-3730-780B-F230-7CE87668A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962605" y="2362307"/>
            <a:ext cx="507955" cy="507955"/>
          </a:xfrm>
          <a:prstGeom prst="rect">
            <a:avLst/>
          </a:prstGeom>
        </p:spPr>
      </p:pic>
      <p:pic>
        <p:nvPicPr>
          <p:cNvPr id="11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509D3A22-1E94-535B-CDFB-7E675E0E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10" y="1651212"/>
            <a:ext cx="763011" cy="76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>
            <a:extLst>
              <a:ext uri="{FF2B5EF4-FFF2-40B4-BE49-F238E27FC236}">
                <a16:creationId xmlns:a16="http://schemas.microsoft.com/office/drawing/2014/main" id="{66803BF3-18BC-C416-16E3-9E9FC2D1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32" y="156200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>
            <a:extLst>
              <a:ext uri="{FF2B5EF4-FFF2-40B4-BE49-F238E27FC236}">
                <a16:creationId xmlns:a16="http://schemas.microsoft.com/office/drawing/2014/main" id="{C9DC5A84-D9ED-F934-A1CA-0C87EBCE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295" y="156543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4">
            <a:extLst>
              <a:ext uri="{FF2B5EF4-FFF2-40B4-BE49-F238E27FC236}">
                <a16:creationId xmlns:a16="http://schemas.microsoft.com/office/drawing/2014/main" id="{355178C6-916C-9DD9-2445-D22E70CD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47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6">
            <a:extLst>
              <a:ext uri="{FF2B5EF4-FFF2-40B4-BE49-F238E27FC236}">
                <a16:creationId xmlns:a16="http://schemas.microsoft.com/office/drawing/2014/main" id="{B7446FD0-610C-D8A3-E0C7-81EFF3D95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1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8">
            <a:extLst>
              <a:ext uri="{FF2B5EF4-FFF2-40B4-BE49-F238E27FC236}">
                <a16:creationId xmlns:a16="http://schemas.microsoft.com/office/drawing/2014/main" id="{5FF3529E-25DE-E062-4ED2-2599C9AA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32" y="2646169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847;p44">
            <a:extLst>
              <a:ext uri="{FF2B5EF4-FFF2-40B4-BE49-F238E27FC236}">
                <a16:creationId xmlns:a16="http://schemas.microsoft.com/office/drawing/2014/main" id="{93832629-EC05-0AAB-519C-96202AA27999}"/>
              </a:ext>
            </a:extLst>
          </p:cNvPr>
          <p:cNvSpPr txBox="1">
            <a:spLocks/>
          </p:cNvSpPr>
          <p:nvPr/>
        </p:nvSpPr>
        <p:spPr>
          <a:xfrm>
            <a:off x="6225310" y="2359398"/>
            <a:ext cx="763012" cy="36001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EC2</a:t>
            </a:r>
          </a:p>
        </p:txBody>
      </p:sp>
      <p:pic>
        <p:nvPicPr>
          <p:cNvPr id="120" name="Gráfico 119" descr="Seta Reta">
            <a:extLst>
              <a:ext uri="{FF2B5EF4-FFF2-40B4-BE49-F238E27FC236}">
                <a16:creationId xmlns:a16="http://schemas.microsoft.com/office/drawing/2014/main" id="{4AC1EF07-0F5A-07AA-B74B-AD26A4CED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607110" y="2359398"/>
            <a:ext cx="507955" cy="50795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4A6601-61FF-E17D-E103-A7EF5245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38" y="3700680"/>
            <a:ext cx="562903" cy="9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9EDF62-5CC9-DB31-570E-DE132FD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00" y="3893574"/>
            <a:ext cx="708361" cy="7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6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B98DE6-5BBF-AE79-9F50-68EB4F64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66" y="1291462"/>
            <a:ext cx="5541598" cy="320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FD14D7B-AECF-3733-CAF7-A367B51DEF65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2511176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Em uma visão holística, uma conta AWS é composta por elementos capazes de gerenciar </a:t>
            </a:r>
            <a:r>
              <a:rPr lang="pt-BR" b="1" dirty="0">
                <a:solidFill>
                  <a:srgbClr val="EB9B19"/>
                </a:solidFill>
              </a:rPr>
              <a:t>quem</a:t>
            </a:r>
            <a:r>
              <a:rPr lang="pt-BR" dirty="0"/>
              <a:t> está acessando os recursos e </a:t>
            </a:r>
            <a:r>
              <a:rPr lang="pt-BR" b="1" dirty="0">
                <a:solidFill>
                  <a:srgbClr val="EB9B19"/>
                </a:solidFill>
              </a:rPr>
              <a:t>o que</a:t>
            </a:r>
            <a:r>
              <a:rPr lang="pt-BR" dirty="0">
                <a:solidFill>
                  <a:srgbClr val="EB9B19"/>
                </a:solidFill>
              </a:rPr>
              <a:t> </a:t>
            </a:r>
            <a:r>
              <a:rPr lang="pt-BR" dirty="0"/>
              <a:t>este usuário pode fazer.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Na AWS, todas as operações são chamadas de API. As políticas de acesso são designadas à usuários, grupos e </a:t>
            </a:r>
            <a:r>
              <a:rPr lang="pt-BR" i="1" dirty="0"/>
              <a:t>roles</a:t>
            </a:r>
            <a:r>
              <a:rPr lang="pt-BR" dirty="0"/>
              <a:t> para designar as chamadas permitidas dentro do cenário de operação dos serviços.</a:t>
            </a:r>
          </a:p>
        </p:txBody>
      </p:sp>
    </p:spTree>
    <p:extLst>
      <p:ext uri="{BB962C8B-B14F-4D97-AF65-F5344CB8AC3E}">
        <p14:creationId xmlns:p14="http://schemas.microsoft.com/office/powerpoint/2010/main" val="188907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Definindo os principais elementos responsáveis pelo gerenciamento de acessos na AWS</a:t>
            </a:r>
          </a:p>
        </p:txBody>
      </p:sp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1251960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USUÁRIO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083855"/>
            <a:ext cx="2920496" cy="95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 principal de uso de recursos na AWS. Um usuário pode ser um desenvolvedor, um PM, um engenheiro, um arquiteto ou qualquer um que esteja acessando a AWS, seja via console ou programaticamente.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78462"/>
            <a:ext cx="319696" cy="319696"/>
          </a:xfrm>
          <a:prstGeom prst="rect">
            <a:avLst/>
          </a:prstGeom>
        </p:spPr>
      </p:pic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13290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GRUPO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76558" y="1963005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Aloca múltiplos usuários com acessos idênticos. Por exemplo, um grupo de engenheiros poderia ter acessos a um determinado conjunto de serviços. Todos os usuários deste grupo compartilhariam das mesmas políticas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59408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1990519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2955612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</a:t>
            </a:r>
            <a:r>
              <a:rPr lang="pt-BR" sz="1200" dirty="0" err="1">
                <a:solidFill>
                  <a:schemeClr val="bg1"/>
                </a:solidFill>
                <a:ea typeface="Segoe UI Black" panose="020B0A02040204020203" pitchFamily="34" charset="0"/>
              </a:rPr>
              <a:t>policy</a:t>
            </a:r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2829668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Elementos escritos em formato JSON que definem e configuram todas as ações possíveis a serem designadas para um usuário, um grupo ou uma função (role) na AWS. Existem dois tipos: </a:t>
            </a:r>
            <a:r>
              <a:rPr lang="pt-BR" sz="1000" i="1" dirty="0"/>
              <a:t>AWS </a:t>
            </a:r>
            <a:r>
              <a:rPr lang="pt-BR" sz="1000" i="1" dirty="0" err="1"/>
              <a:t>Managed</a:t>
            </a:r>
            <a:r>
              <a:rPr lang="pt-BR" sz="1000" i="1" dirty="0"/>
              <a:t> </a:t>
            </a:r>
            <a:r>
              <a:rPr lang="pt-BR" sz="1000" dirty="0"/>
              <a:t>e 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i="1" dirty="0"/>
              <a:t>.</a:t>
            </a:r>
            <a:endParaRPr lang="pt-BR" sz="1000" dirty="0"/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120214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2851325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581;p57">
            <a:extLst>
              <a:ext uri="{FF2B5EF4-FFF2-40B4-BE49-F238E27FC236}">
                <a16:creationId xmlns:a16="http://schemas.microsoft.com/office/drawing/2014/main" id="{FD11AC3E-D2BE-E204-7A31-618C49F38BF4}"/>
              </a:ext>
            </a:extLst>
          </p:cNvPr>
          <p:cNvSpPr/>
          <p:nvPr/>
        </p:nvSpPr>
        <p:spPr>
          <a:xfrm>
            <a:off x="5288891" y="1177433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ROOT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4ABBFEDC-AC88-0AF3-EEB8-7A4C8790544E}"/>
              </a:ext>
            </a:extLst>
          </p:cNvPr>
          <p:cNvSpPr/>
          <p:nvPr/>
        </p:nvSpPr>
        <p:spPr>
          <a:xfrm>
            <a:off x="6916993" y="1180971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INDIVIDUAL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9" name="Google Shape;950;p48">
            <a:extLst>
              <a:ext uri="{FF2B5EF4-FFF2-40B4-BE49-F238E27FC236}">
                <a16:creationId xmlns:a16="http://schemas.microsoft.com/office/drawing/2014/main" id="{556EC75C-FB4B-BFDB-483C-6F188AFF72D8}"/>
              </a:ext>
            </a:extLst>
          </p:cNvPr>
          <p:cNvSpPr txBox="1">
            <a:spLocks/>
          </p:cNvSpPr>
          <p:nvPr/>
        </p:nvSpPr>
        <p:spPr>
          <a:xfrm flipH="1">
            <a:off x="5288654" y="1373083"/>
            <a:ext cx="1480857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raiz com permissões totais em uma conta AWS</a:t>
            </a:r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747D1C8F-3B82-697B-1A45-5E556691DE91}"/>
              </a:ext>
            </a:extLst>
          </p:cNvPr>
          <p:cNvSpPr txBox="1">
            <a:spLocks/>
          </p:cNvSpPr>
          <p:nvPr/>
        </p:nvSpPr>
        <p:spPr>
          <a:xfrm flipH="1">
            <a:off x="6916993" y="1388882"/>
            <a:ext cx="1540723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nominal criado de acordo com um conjunto de permissões</a:t>
            </a:r>
          </a:p>
        </p:txBody>
      </p:sp>
      <p:sp>
        <p:nvSpPr>
          <p:cNvPr id="41" name="Google Shape;938;p47">
            <a:extLst>
              <a:ext uri="{FF2B5EF4-FFF2-40B4-BE49-F238E27FC236}">
                <a16:creationId xmlns:a16="http://schemas.microsoft.com/office/drawing/2014/main" id="{B63C301C-B3BF-9A72-2FB9-A3A4B319569B}"/>
              </a:ext>
            </a:extLst>
          </p:cNvPr>
          <p:cNvSpPr txBox="1">
            <a:spLocks/>
          </p:cNvSpPr>
          <p:nvPr/>
        </p:nvSpPr>
        <p:spPr>
          <a:xfrm>
            <a:off x="-289560" y="3821294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FUNÇÃO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role)</a:t>
            </a:r>
          </a:p>
        </p:txBody>
      </p:sp>
      <p:sp>
        <p:nvSpPr>
          <p:cNvPr id="42" name="Google Shape;950;p48">
            <a:extLst>
              <a:ext uri="{FF2B5EF4-FFF2-40B4-BE49-F238E27FC236}">
                <a16:creationId xmlns:a16="http://schemas.microsoft.com/office/drawing/2014/main" id="{DCD39D97-2C2D-61B0-8610-925EE334DF94}"/>
              </a:ext>
            </a:extLst>
          </p:cNvPr>
          <p:cNvSpPr txBox="1">
            <a:spLocks/>
          </p:cNvSpPr>
          <p:nvPr/>
        </p:nvSpPr>
        <p:spPr>
          <a:xfrm flipH="1">
            <a:off x="1887284" y="3728898"/>
            <a:ext cx="2920496" cy="9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Definem permissões e acessos e são temporariamente assumidas por usuários ou serviços. Uma </a:t>
            </a:r>
            <a:r>
              <a:rPr lang="pt-BR" sz="1000" i="1" dirty="0"/>
              <a:t>role</a:t>
            </a:r>
            <a:r>
              <a:rPr lang="pt-BR" sz="1000" dirty="0"/>
              <a:t> permite que uma instância EC2 consulte um objeto no S3 sem a necessidade de fornecer credenciais</a:t>
            </a:r>
          </a:p>
        </p:txBody>
      </p:sp>
      <p:pic>
        <p:nvPicPr>
          <p:cNvPr id="43" name="Gráfico 42" descr="Setas de divisa">
            <a:extLst>
              <a:ext uri="{FF2B5EF4-FFF2-40B4-BE49-F238E27FC236}">
                <a16:creationId xmlns:a16="http://schemas.microsoft.com/office/drawing/2014/main" id="{2F5A21AC-C50D-B956-64D7-5C90B863B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828" y="4016019"/>
            <a:ext cx="319696" cy="319696"/>
          </a:xfrm>
          <a:prstGeom prst="rect">
            <a:avLst/>
          </a:prstGeom>
        </p:spPr>
      </p:pic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4E2445DE-F0E0-00F5-26E4-4B8894C8F5B8}"/>
              </a:ext>
            </a:extLst>
          </p:cNvPr>
          <p:cNvCxnSpPr>
            <a:cxnSpLocks/>
          </p:cNvCxnSpPr>
          <p:nvPr/>
        </p:nvCxnSpPr>
        <p:spPr>
          <a:xfrm>
            <a:off x="1973096" y="374713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2CDEF82-E4B4-9E4E-90BF-14C64ED91B8F}"/>
              </a:ext>
            </a:extLst>
          </p:cNvPr>
          <p:cNvSpPr txBox="1"/>
          <p:nvPr/>
        </p:nvSpPr>
        <p:spPr>
          <a:xfrm>
            <a:off x="5445159" y="2867124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“Effect":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“Allow"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“Action":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“s3:GetObject"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“Resource":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“&lt;</a:t>
            </a:r>
            <a:r>
              <a:rPr lang="en-US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&gt;"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6027EB-C3DC-741A-F102-0AD7558DE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155" y="2068051"/>
            <a:ext cx="3142724" cy="7170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CFAAEA-28BA-C108-677D-5E2727595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076"/>
          <a:stretch/>
        </p:blipFill>
        <p:spPr>
          <a:xfrm>
            <a:off x="5337155" y="3785437"/>
            <a:ext cx="3202161" cy="7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6" grpId="0" animBg="1"/>
      <p:bldP spid="27" grpId="0"/>
      <p:bldP spid="31" grpId="0" animBg="1"/>
      <p:bldP spid="32" grpId="0"/>
      <p:bldP spid="24" grpId="0" animBg="1"/>
      <p:bldP spid="37" grpId="0" animBg="1"/>
      <p:bldP spid="39" grpId="0"/>
      <p:bldP spid="40" grpId="0"/>
      <p:bldP spid="41" grpId="0" animBg="1"/>
      <p:bldP spid="42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g Speeding GIF">
            <a:extLst>
              <a:ext uri="{FF2B5EF4-FFF2-40B4-BE49-F238E27FC236}">
                <a16:creationId xmlns:a16="http://schemas.microsoft.com/office/drawing/2014/main" id="{9C02D101-0312-B555-C43C-A4E8332C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8364" cy="51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349411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PERMISSÕES DE ACESSO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25554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POLÍTICAS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6818550" y="1558328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Facilita a identificação do bloco de permissões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6855420" y="1355954"/>
            <a:ext cx="902231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4EA706AF-03EA-0A8F-668A-4E42C262ABAD}"/>
              </a:ext>
            </a:extLst>
          </p:cNvPr>
          <p:cNvSpPr txBox="1">
            <a:spLocks/>
          </p:cNvSpPr>
          <p:nvPr/>
        </p:nvSpPr>
        <p:spPr>
          <a:xfrm flipH="1">
            <a:off x="6818550" y="2257770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Efeito de permissão (</a:t>
            </a:r>
            <a:r>
              <a:rPr lang="pt-BR" sz="1000" i="1" dirty="0" err="1"/>
              <a:t>Allow</a:t>
            </a:r>
            <a:r>
              <a:rPr lang="pt-BR" sz="1000" dirty="0"/>
              <a:t>) ou negação (</a:t>
            </a:r>
            <a:r>
              <a:rPr lang="pt-BR" sz="1000" i="1" dirty="0" err="1"/>
              <a:t>Deny</a:t>
            </a:r>
            <a:r>
              <a:rPr lang="pt-BR" sz="1000" dirty="0"/>
              <a:t>) da chamada</a:t>
            </a:r>
          </a:p>
        </p:txBody>
      </p:sp>
      <p:sp>
        <p:nvSpPr>
          <p:cNvPr id="51" name="Google Shape;1581;p57">
            <a:extLst>
              <a:ext uri="{FF2B5EF4-FFF2-40B4-BE49-F238E27FC236}">
                <a16:creationId xmlns:a16="http://schemas.microsoft.com/office/drawing/2014/main" id="{DB8CD8EA-B38C-5804-E689-3859196FF97D}"/>
              </a:ext>
            </a:extLst>
          </p:cNvPr>
          <p:cNvSpPr/>
          <p:nvPr/>
        </p:nvSpPr>
        <p:spPr>
          <a:xfrm>
            <a:off x="6855420" y="2055397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EFFECT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A1DF897E-13DC-9E2E-F1AB-CC439A024669}"/>
              </a:ext>
            </a:extLst>
          </p:cNvPr>
          <p:cNvSpPr txBox="1">
            <a:spLocks/>
          </p:cNvSpPr>
          <p:nvPr/>
        </p:nvSpPr>
        <p:spPr>
          <a:xfrm flipH="1">
            <a:off x="6818550" y="2957212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Chamada de API que será permitida ou negada na política</a:t>
            </a:r>
          </a:p>
        </p:txBody>
      </p:sp>
      <p:sp>
        <p:nvSpPr>
          <p:cNvPr id="53" name="Google Shape;1581;p57">
            <a:extLst>
              <a:ext uri="{FF2B5EF4-FFF2-40B4-BE49-F238E27FC236}">
                <a16:creationId xmlns:a16="http://schemas.microsoft.com/office/drawing/2014/main" id="{48CEFE01-AF37-6A81-6205-8C9DD7D75FF3}"/>
              </a:ext>
            </a:extLst>
          </p:cNvPr>
          <p:cNvSpPr/>
          <p:nvPr/>
        </p:nvSpPr>
        <p:spPr>
          <a:xfrm>
            <a:off x="6855420" y="2754839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ACTION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21E650B-4453-7998-A0D5-3CBB948A48C7}"/>
              </a:ext>
            </a:extLst>
          </p:cNvPr>
          <p:cNvSpPr txBox="1">
            <a:spLocks/>
          </p:cNvSpPr>
          <p:nvPr/>
        </p:nvSpPr>
        <p:spPr>
          <a:xfrm flipH="1">
            <a:off x="6818550" y="3704389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ARN alvo da ação (</a:t>
            </a:r>
            <a:r>
              <a:rPr lang="pt-BR" sz="1000" dirty="0" err="1"/>
              <a:t>Action</a:t>
            </a:r>
            <a:r>
              <a:rPr lang="pt-BR" sz="1000" dirty="0"/>
              <a:t>)</a:t>
            </a:r>
          </a:p>
        </p:txBody>
      </p:sp>
      <p:sp>
        <p:nvSpPr>
          <p:cNvPr id="55" name="Google Shape;1581;p57">
            <a:extLst>
              <a:ext uri="{FF2B5EF4-FFF2-40B4-BE49-F238E27FC236}">
                <a16:creationId xmlns:a16="http://schemas.microsoft.com/office/drawing/2014/main" id="{4FBC5548-C763-14B6-8B6C-EC688139454C}"/>
              </a:ext>
            </a:extLst>
          </p:cNvPr>
          <p:cNvSpPr/>
          <p:nvPr/>
        </p:nvSpPr>
        <p:spPr>
          <a:xfrm>
            <a:off x="6855420" y="3502016"/>
            <a:ext cx="953852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761878" y="4022718"/>
            <a:ext cx="5911766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política acima descreve uma ação de permissão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à chamada de API s3:GetObject (coleta de objeto no s3) para todos os objetos presentes no folder input/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1" y="4025497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1DF0A287-55A8-A011-C44B-9A6F2EF3E59B}"/>
              </a:ext>
            </a:extLst>
          </p:cNvPr>
          <p:cNvCxnSpPr>
            <a:endCxn id="48" idx="1"/>
          </p:cNvCxnSpPr>
          <p:nvPr/>
        </p:nvCxnSpPr>
        <p:spPr>
          <a:xfrm flipV="1">
            <a:off x="3642852" y="1482535"/>
            <a:ext cx="3212568" cy="100974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Curvo 59">
            <a:extLst>
              <a:ext uri="{FF2B5EF4-FFF2-40B4-BE49-F238E27FC236}">
                <a16:creationId xmlns:a16="http://schemas.microsoft.com/office/drawing/2014/main" id="{EEB0BCFA-4C80-2F9E-01A2-36BDC6F1E0D1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3200400" y="2181978"/>
            <a:ext cx="3655020" cy="511370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754958A0-A043-96A9-3287-99B11816F507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3717761" y="2881420"/>
            <a:ext cx="3137659" cy="1430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Curvo 61">
            <a:extLst>
              <a:ext uri="{FF2B5EF4-FFF2-40B4-BE49-F238E27FC236}">
                <a16:creationId xmlns:a16="http://schemas.microsoft.com/office/drawing/2014/main" id="{2281F3D3-EE71-7C8E-CADB-8E9A4B4F7092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523271" y="3078149"/>
            <a:ext cx="1332149" cy="550448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E6D35A5-3BD6-DFEC-FE7E-526658CC7D08}"/>
              </a:ext>
            </a:extLst>
          </p:cNvPr>
          <p:cNvSpPr txBox="1"/>
          <p:nvPr/>
        </p:nvSpPr>
        <p:spPr>
          <a:xfrm>
            <a:off x="554355" y="1634816"/>
            <a:ext cx="610951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-experts/input/*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681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8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escrever objetos no s3 (chamada de API s3:PutObject) específicos do tipo JSON na referência localizada dentro do folder output/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 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3AF7B2-7E41-BBB2-0A38-056F0E812F31}"/>
              </a:ext>
            </a:extLst>
          </p:cNvPr>
          <p:cNvSpPr txBox="1"/>
          <p:nvPr/>
        </p:nvSpPr>
        <p:spPr>
          <a:xfrm>
            <a:off x="668810" y="1645267"/>
            <a:ext cx="5820481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en-US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-experts/output/*.</a:t>
            </a:r>
            <a:r>
              <a:rPr lang="en-US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6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tudo. Acesso completo. Política de administrador que permite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todas as ações (</a:t>
            </a:r>
            <a:r>
              <a:rPr lang="pt-BR" sz="1000" dirty="0" err="1"/>
              <a:t>Action</a:t>
            </a:r>
            <a:r>
              <a:rPr lang="pt-BR" sz="1000" dirty="0"/>
              <a:t> = “*”) em todos os serviços da conta AWS (</a:t>
            </a:r>
            <a:r>
              <a:rPr lang="pt-BR" sz="1000" dirty="0" err="1"/>
              <a:t>Resource</a:t>
            </a:r>
            <a:r>
              <a:rPr lang="pt-BR" sz="1000" dirty="0"/>
              <a:t> = “*”)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F2C096-BE40-3B51-EABC-BFDBB5D4ED7C}"/>
              </a:ext>
            </a:extLst>
          </p:cNvPr>
          <p:cNvSpPr txBox="1"/>
          <p:nvPr/>
        </p:nvSpPr>
        <p:spPr>
          <a:xfrm>
            <a:off x="713055" y="1530877"/>
            <a:ext cx="43013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17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3068784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251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criar </a:t>
            </a:r>
            <a:r>
              <a:rPr lang="pt-BR" sz="1000" i="1" dirty="0"/>
              <a:t>log </a:t>
            </a:r>
            <a:r>
              <a:rPr lang="pt-BR" sz="1000" i="1" dirty="0" err="1"/>
              <a:t>groups</a:t>
            </a:r>
            <a:r>
              <a:rPr lang="pt-BR" sz="1000" dirty="0"/>
              <a:t> no CloudWatch dentro de uma conta específica da AWS (ARN específica o ID da conta), além de permitir a escrita de logs (criação de </a:t>
            </a:r>
            <a:r>
              <a:rPr lang="pt-BR" sz="1000" i="1" dirty="0" err="1"/>
              <a:t>streams</a:t>
            </a:r>
            <a:r>
              <a:rPr lang="pt-BR" sz="1000" dirty="0"/>
              <a:t> de logs e escrita de eventos de logs) em grupos que possuam /</a:t>
            </a:r>
            <a:r>
              <a:rPr lang="pt-BR" sz="1000" dirty="0" err="1"/>
              <a:t>aws</a:t>
            </a:r>
            <a:r>
              <a:rPr lang="pt-BR" sz="1000" dirty="0"/>
              <a:t>/lambda/ como prefixo.</a:t>
            </a:r>
          </a:p>
          <a:p>
            <a:pPr marL="0" indent="0">
              <a:buFont typeface="Josefin Slab SemiBold"/>
              <a:buNone/>
            </a:pPr>
            <a:endParaRPr lang="pt-BR" sz="1000" dirty="0"/>
          </a:p>
          <a:p>
            <a:pPr marL="0" indent="0">
              <a:buFont typeface="Josefin Slab SemiBold"/>
              <a:buNone/>
            </a:pPr>
            <a:r>
              <a:rPr lang="pt-BR" sz="1000" dirty="0"/>
              <a:t>Normalmente, uma política deste tipo sempre é associada à roles assumidas por funções Lambda para permitir que os logs sejam escritos no CloudWatch.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4DAED43-6D0C-13FB-C42B-CE754FB96833}"/>
              </a:ext>
            </a:extLst>
          </p:cNvPr>
          <p:cNvSpPr txBox="1"/>
          <p:nvPr/>
        </p:nvSpPr>
        <p:spPr>
          <a:xfrm>
            <a:off x="604209" y="1423094"/>
            <a:ext cx="61095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arn:aws:logs:sa-east-1:90803948:log-group:/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142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Conhecendo CloudFormation e Terraform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012098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 COMO CÓDIGO</a:t>
            </a:r>
            <a:endParaRPr dirty="0"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23998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PERMISSOES COM  IAM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844673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DA NUVEM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62583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BÁSICO DE REDES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Conceitos</a:t>
            </a:r>
            <a:r>
              <a:rPr lang="en" dirty="0"/>
              <a:t> de Cloud Computing no cenário AWS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Elementos de identidade de permissões na AWS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de </a:t>
            </a:r>
            <a:r>
              <a:rPr lang="pt-BR" dirty="0" err="1"/>
              <a:t>IPs</a:t>
            </a:r>
            <a:r>
              <a:rPr lang="pt-BR" dirty="0"/>
              <a:t> e os elementos de redes da AWS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TIPOS DE </a:t>
            </a:r>
            <a:r>
              <a:rPr lang="pt-BR" dirty="0">
                <a:solidFill>
                  <a:schemeClr val="bg2"/>
                </a:solidFill>
              </a:rPr>
              <a:t>POLÍTICA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Existem basicamente 2 tipos de políticas na AWS</a:t>
            </a: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A3C35FEB-F605-5860-67D3-812E49A5A116}"/>
              </a:ext>
            </a:extLst>
          </p:cNvPr>
          <p:cNvSpPr/>
          <p:nvPr/>
        </p:nvSpPr>
        <p:spPr>
          <a:xfrm>
            <a:off x="639097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5" name="Google Shape;1581;p57">
            <a:extLst>
              <a:ext uri="{FF2B5EF4-FFF2-40B4-BE49-F238E27FC236}">
                <a16:creationId xmlns:a16="http://schemas.microsoft.com/office/drawing/2014/main" id="{76182B18-44C0-BE49-BE7C-3BABA5D978E7}"/>
              </a:ext>
            </a:extLst>
          </p:cNvPr>
          <p:cNvSpPr/>
          <p:nvPr/>
        </p:nvSpPr>
        <p:spPr>
          <a:xfrm>
            <a:off x="639097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3AAE663-6108-0FE2-8FF1-2B0E235E7FBB}"/>
              </a:ext>
            </a:extLst>
          </p:cNvPr>
          <p:cNvSpPr txBox="1"/>
          <p:nvPr/>
        </p:nvSpPr>
        <p:spPr>
          <a:xfrm>
            <a:off x="818543" y="1864551"/>
            <a:ext cx="350187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s3-object-lambda:*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CC7834-816F-D0CB-9BC6-874472474C5A}"/>
              </a:ext>
            </a:extLst>
          </p:cNvPr>
          <p:cNvSpPr txBox="1"/>
          <p:nvPr/>
        </p:nvSpPr>
        <p:spPr>
          <a:xfrm>
            <a:off x="2598383" y="1326136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AmazonS3FullAccess</a:t>
            </a:r>
          </a:p>
        </p:txBody>
      </p:sp>
      <p:pic>
        <p:nvPicPr>
          <p:cNvPr id="4098" name="Picture 2" descr="mikesupertrampster / aws-images · GitLab">
            <a:extLst>
              <a:ext uri="{FF2B5EF4-FFF2-40B4-BE49-F238E27FC236}">
                <a16:creationId xmlns:a16="http://schemas.microsoft.com/office/drawing/2014/main" id="{39189706-0B40-A84C-996D-995139CA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98" y="1327728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581;p57">
            <a:extLst>
              <a:ext uri="{FF2B5EF4-FFF2-40B4-BE49-F238E27FC236}">
                <a16:creationId xmlns:a16="http://schemas.microsoft.com/office/drawing/2014/main" id="{85F342E3-4F87-1AD8-D226-43454B39AF6A}"/>
              </a:ext>
            </a:extLst>
          </p:cNvPr>
          <p:cNvSpPr/>
          <p:nvPr/>
        </p:nvSpPr>
        <p:spPr>
          <a:xfrm>
            <a:off x="4644138" y="1299274"/>
            <a:ext cx="3681318" cy="333758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CUSTOMER MANAGED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B4D266E0-74AA-FAA0-5ECA-A97F04833CFF}"/>
              </a:ext>
            </a:extLst>
          </p:cNvPr>
          <p:cNvSpPr/>
          <p:nvPr/>
        </p:nvSpPr>
        <p:spPr>
          <a:xfrm>
            <a:off x="4644138" y="1715392"/>
            <a:ext cx="3681318" cy="2729887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A12FE4-8749-6800-ABD2-447FEA76C4C9}"/>
              </a:ext>
            </a:extLst>
          </p:cNvPr>
          <p:cNvSpPr txBox="1"/>
          <p:nvPr/>
        </p:nvSpPr>
        <p:spPr>
          <a:xfrm>
            <a:off x="6799079" y="1335348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s3-put-json-data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8D75869-E869-DA96-3265-E2D2983AA594}"/>
              </a:ext>
            </a:extLst>
          </p:cNvPr>
          <p:cNvSpPr txBox="1"/>
          <p:nvPr/>
        </p:nvSpPr>
        <p:spPr>
          <a:xfrm>
            <a:off x="4823584" y="1983027"/>
            <a:ext cx="368131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arn:aws:s3:::/*.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36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Como descobrir sua casa de Harry Potter [Teste oficial]">
            <a:extLst>
              <a:ext uri="{FF2B5EF4-FFF2-40B4-BE49-F238E27FC236}">
                <a16:creationId xmlns:a16="http://schemas.microsoft.com/office/drawing/2014/main" id="{E2971EC2-7755-58AB-1454-D356DB7E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776" y="0"/>
            <a:ext cx="109104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20679310" flipH="1">
            <a:off x="-4025564" y="917231"/>
            <a:ext cx="17963886" cy="7604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5104335" y="2945555"/>
            <a:ext cx="3765000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DELEGANDO ACESSOS COM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ROLES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4281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7D99DE31-1B7A-9A45-8ECE-6BC241056A22}"/>
              </a:ext>
            </a:extLst>
          </p:cNvPr>
          <p:cNvSpPr/>
          <p:nvPr/>
        </p:nvSpPr>
        <p:spPr>
          <a:xfrm>
            <a:off x="4476138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E1DE7E46-B51A-24D3-D24E-4D7802E1E9D9}"/>
              </a:ext>
            </a:extLst>
          </p:cNvPr>
          <p:cNvSpPr/>
          <p:nvPr/>
        </p:nvSpPr>
        <p:spPr>
          <a:xfrm>
            <a:off x="403001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8" y="1558327"/>
            <a:ext cx="831329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</a:t>
            </a:r>
            <a:r>
              <a:rPr lang="pt-BR" sz="1000" i="1" dirty="0"/>
              <a:t>role</a:t>
            </a:r>
            <a:r>
              <a:rPr lang="pt-BR" sz="1000" dirty="0"/>
              <a:t> IAM é formada por uma ou mais </a:t>
            </a:r>
            <a:r>
              <a:rPr lang="pt-BR" sz="1000" i="1" dirty="0"/>
              <a:t>policies</a:t>
            </a:r>
            <a:r>
              <a:rPr lang="pt-BR" sz="1000" dirty="0"/>
              <a:t>, sendo então assumida por um usuário ou serviço (</a:t>
            </a:r>
            <a:r>
              <a:rPr lang="pt-BR" sz="1000" dirty="0" err="1"/>
              <a:t>ex</a:t>
            </a:r>
            <a:r>
              <a:rPr lang="pt-BR" sz="1000" dirty="0"/>
              <a:t>: EC2, Lambda) para realizar ações integradas a outros serviços da AWS sem a necessidade de fornecer credenciais explícitas em código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PRINCÍPIO FUNDAMENTAL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47259C-D381-7F95-0986-C4CFE77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2" y="2728453"/>
            <a:ext cx="3637675" cy="9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25E7F9-B2DF-3FF5-F4D8-B9BF1C76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27" y="2307750"/>
            <a:ext cx="3473245" cy="19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3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7" y="1558326"/>
            <a:ext cx="8313297" cy="66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</a:t>
            </a:r>
            <a:r>
              <a:rPr lang="pt-BR" sz="1000" i="1" dirty="0"/>
              <a:t>role</a:t>
            </a:r>
            <a:r>
              <a:rPr lang="pt-BR" sz="1000" dirty="0"/>
              <a:t> abaixo possui 3 políticas de acesso (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dirty="0"/>
              <a:t>) responsáveis por permitir a escrita de logs no CloudWatch, coletar objetos CSV de um </a:t>
            </a:r>
            <a:r>
              <a:rPr lang="pt-BR" sz="1000" dirty="0" err="1"/>
              <a:t>bucket</a:t>
            </a:r>
            <a:r>
              <a:rPr lang="pt-BR" sz="1000" dirty="0"/>
              <a:t> específico e escrever objetos do tipo JSON neste mesmo </a:t>
            </a:r>
            <a:r>
              <a:rPr lang="pt-BR" sz="1000" dirty="0" err="1"/>
              <a:t>bucket</a:t>
            </a:r>
            <a:r>
              <a:rPr lang="pt-BR" sz="1000" dirty="0"/>
              <a:t>. A role pode então ser assumida por uma função Lambda para que estas chamadas de APIs possam ser realizadas sem a necessidade de expor, na própria função, credenciais AWS (prática não recomendada)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EXEMPLO DE ROLE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65A86C-9C24-E01A-ED0D-DAA1509A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6" y="2225080"/>
            <a:ext cx="8099074" cy="22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34038" y="3789891"/>
            <a:ext cx="3767700" cy="8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Um pouco sobre teoria de endereçamento de redes e sua aplicação considerando elementos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REDES 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C58D9B4-F595-E1FC-34E2-E5BFC163FF78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2C3BFFC-A402-0CCF-B687-155B93D7F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548" y="1495625"/>
              <a:ext cx="802371" cy="595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B71BD0D-B3F6-6A6B-F1EF-84CC0E46FE9B}"/>
                </a:ext>
              </a:extLst>
            </p:cNvPr>
            <p:cNvGrpSpPr/>
            <p:nvPr/>
          </p:nvGrpSpPr>
          <p:grpSpPr>
            <a:xfrm>
              <a:off x="5073833" y="1386693"/>
              <a:ext cx="3003212" cy="3685391"/>
              <a:chOff x="5073833" y="1386693"/>
              <a:chExt cx="3003212" cy="3685391"/>
            </a:xfrm>
          </p:grpSpPr>
          <p:sp>
            <p:nvSpPr>
              <p:cNvPr id="70" name="Google Shape;1047;p50">
                <a:extLst>
                  <a:ext uri="{FF2B5EF4-FFF2-40B4-BE49-F238E27FC236}">
                    <a16:creationId xmlns:a16="http://schemas.microsoft.com/office/drawing/2014/main" id="{82DEB277-3115-33C7-E83E-FBE9D3D71171}"/>
                  </a:ext>
                </a:extLst>
              </p:cNvPr>
              <p:cNvSpPr/>
              <p:nvPr/>
            </p:nvSpPr>
            <p:spPr>
              <a:xfrm>
                <a:off x="5073833" y="1386693"/>
                <a:ext cx="1709225" cy="1292902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77489" fill="none" extrusionOk="0">
                    <a:moveTo>
                      <a:pt x="0" y="0"/>
                    </a:moveTo>
                    <a:lnTo>
                      <a:pt x="102440" y="0"/>
                    </a:lnTo>
                    <a:lnTo>
                      <a:pt x="102440" y="77489"/>
                    </a:lnTo>
                    <a:lnTo>
                      <a:pt x="0" y="7748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48;p50">
                <a:extLst>
                  <a:ext uri="{FF2B5EF4-FFF2-40B4-BE49-F238E27FC236}">
                    <a16:creationId xmlns:a16="http://schemas.microsoft.com/office/drawing/2014/main" id="{26CB44C8-F07F-6897-2811-B88CE9B502B1}"/>
                  </a:ext>
                </a:extLst>
              </p:cNvPr>
              <p:cNvSpPr/>
              <p:nvPr/>
            </p:nvSpPr>
            <p:spPr>
              <a:xfrm>
                <a:off x="5113909" y="1420629"/>
                <a:ext cx="1629071" cy="1225028"/>
              </a:xfrm>
              <a:custGeom>
                <a:avLst/>
                <a:gdLst/>
                <a:ahLst/>
                <a:cxnLst/>
                <a:rect l="l" t="t" r="r" b="b"/>
                <a:pathLst>
                  <a:path w="97637" h="73421" fill="none" extrusionOk="0">
                    <a:moveTo>
                      <a:pt x="0" y="1"/>
                    </a:moveTo>
                    <a:lnTo>
                      <a:pt x="97636" y="1"/>
                    </a:lnTo>
                    <a:lnTo>
                      <a:pt x="97636" y="73420"/>
                    </a:lnTo>
                    <a:lnTo>
                      <a:pt x="0" y="7342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63;p50">
                <a:extLst>
                  <a:ext uri="{FF2B5EF4-FFF2-40B4-BE49-F238E27FC236}">
                    <a16:creationId xmlns:a16="http://schemas.microsoft.com/office/drawing/2014/main" id="{414E377C-6D20-8187-FBF9-1C93BA3373D4}"/>
                  </a:ext>
                </a:extLst>
              </p:cNvPr>
              <p:cNvSpPr/>
              <p:nvPr/>
            </p:nvSpPr>
            <p:spPr>
              <a:xfrm>
                <a:off x="5735565" y="1643821"/>
                <a:ext cx="219875" cy="27280"/>
              </a:xfrm>
              <a:custGeom>
                <a:avLst/>
                <a:gdLst/>
                <a:ahLst/>
                <a:cxnLst/>
                <a:rect l="l" t="t" r="r" b="b"/>
                <a:pathLst>
                  <a:path w="13178" h="1635" fill="none" extrusionOk="0">
                    <a:moveTo>
                      <a:pt x="1" y="1635"/>
                    </a:moveTo>
                    <a:lnTo>
                      <a:pt x="13177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64;p50">
                <a:extLst>
                  <a:ext uri="{FF2B5EF4-FFF2-40B4-BE49-F238E27FC236}">
                    <a16:creationId xmlns:a16="http://schemas.microsoft.com/office/drawing/2014/main" id="{E18092EC-2172-E771-9CD4-11D1A9538D65}"/>
                  </a:ext>
                </a:extLst>
              </p:cNvPr>
              <p:cNvSpPr/>
              <p:nvPr/>
            </p:nvSpPr>
            <p:spPr>
              <a:xfrm>
                <a:off x="5699960" y="1828037"/>
                <a:ext cx="230987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" fill="none" extrusionOk="0">
                    <a:moveTo>
                      <a:pt x="0" y="0"/>
                    </a:moveTo>
                    <a:lnTo>
                      <a:pt x="13843" y="0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65;p50">
                <a:extLst>
                  <a:ext uri="{FF2B5EF4-FFF2-40B4-BE49-F238E27FC236}">
                    <a16:creationId xmlns:a16="http://schemas.microsoft.com/office/drawing/2014/main" id="{5DA88341-87A4-2C72-1749-603957AF253F}"/>
                  </a:ext>
                </a:extLst>
              </p:cNvPr>
              <p:cNvSpPr/>
              <p:nvPr/>
            </p:nvSpPr>
            <p:spPr>
              <a:xfrm>
                <a:off x="5235224" y="2120219"/>
                <a:ext cx="99643" cy="35089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2103" fill="none" extrusionOk="0">
                    <a:moveTo>
                      <a:pt x="5972" y="1"/>
                    </a:moveTo>
                    <a:lnTo>
                      <a:pt x="1" y="21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68;p50">
                <a:extLst>
                  <a:ext uri="{FF2B5EF4-FFF2-40B4-BE49-F238E27FC236}">
                    <a16:creationId xmlns:a16="http://schemas.microsoft.com/office/drawing/2014/main" id="{060317F7-B5F5-355A-0583-45A789BD13AA}"/>
                  </a:ext>
                </a:extLst>
              </p:cNvPr>
              <p:cNvSpPr/>
              <p:nvPr/>
            </p:nvSpPr>
            <p:spPr>
              <a:xfrm>
                <a:off x="5901978" y="1799089"/>
                <a:ext cx="51773" cy="5177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fill="none" extrusionOk="0">
                    <a:moveTo>
                      <a:pt x="1" y="1"/>
                    </a:moveTo>
                    <a:lnTo>
                      <a:pt x="3103" y="1935"/>
                    </a:lnTo>
                    <a:lnTo>
                      <a:pt x="401" y="31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69;p50">
                <a:extLst>
                  <a:ext uri="{FF2B5EF4-FFF2-40B4-BE49-F238E27FC236}">
                    <a16:creationId xmlns:a16="http://schemas.microsoft.com/office/drawing/2014/main" id="{AA62D674-C90E-9599-29F9-6F892749BB16}"/>
                  </a:ext>
                </a:extLst>
              </p:cNvPr>
              <p:cNvSpPr/>
              <p:nvPr/>
            </p:nvSpPr>
            <p:spPr>
              <a:xfrm>
                <a:off x="5914225" y="1634361"/>
                <a:ext cx="54009" cy="41746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2502" fill="none" extrusionOk="0">
                    <a:moveTo>
                      <a:pt x="1" y="0"/>
                    </a:moveTo>
                    <a:lnTo>
                      <a:pt x="3236" y="400"/>
                    </a:lnTo>
                    <a:lnTo>
                      <a:pt x="935" y="2502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70;p50">
                <a:extLst>
                  <a:ext uri="{FF2B5EF4-FFF2-40B4-BE49-F238E27FC236}">
                    <a16:creationId xmlns:a16="http://schemas.microsoft.com/office/drawing/2014/main" id="{B422C0F4-3141-370F-A32E-CA137D09C5C4}"/>
                  </a:ext>
                </a:extLst>
              </p:cNvPr>
              <p:cNvSpPr/>
              <p:nvPr/>
            </p:nvSpPr>
            <p:spPr>
              <a:xfrm>
                <a:off x="5206287" y="2120224"/>
                <a:ext cx="67357" cy="48437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2903" fill="none" extrusionOk="0">
                    <a:moveTo>
                      <a:pt x="3269" y="1"/>
                    </a:moveTo>
                    <a:lnTo>
                      <a:pt x="0" y="2703"/>
                    </a:lnTo>
                    <a:lnTo>
                      <a:pt x="4036" y="2903"/>
                    </a:lnTo>
                  </a:path>
                </a:pathLst>
              </a:custGeom>
              <a:solidFill>
                <a:schemeClr val="dk1"/>
              </a:solidFill>
              <a:ln w="2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71;p50">
                <a:extLst>
                  <a:ext uri="{FF2B5EF4-FFF2-40B4-BE49-F238E27FC236}">
                    <a16:creationId xmlns:a16="http://schemas.microsoft.com/office/drawing/2014/main" id="{15658CBF-20DF-2A5A-3B80-1BB7FEA4CA9C}"/>
                  </a:ext>
                </a:extLst>
              </p:cNvPr>
              <p:cNvSpPr/>
              <p:nvPr/>
            </p:nvSpPr>
            <p:spPr>
              <a:xfrm>
                <a:off x="5969318" y="1799089"/>
                <a:ext cx="121917" cy="12859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07" extrusionOk="0">
                    <a:moveTo>
                      <a:pt x="1" y="1"/>
                    </a:moveTo>
                    <a:lnTo>
                      <a:pt x="1" y="7706"/>
                    </a:lnTo>
                    <a:lnTo>
                      <a:pt x="7306" y="7706"/>
                    </a:lnTo>
                    <a:lnTo>
                      <a:pt x="730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72;p50">
                <a:extLst>
                  <a:ext uri="{FF2B5EF4-FFF2-40B4-BE49-F238E27FC236}">
                    <a16:creationId xmlns:a16="http://schemas.microsoft.com/office/drawing/2014/main" id="{2D301AF0-03E7-F77E-DD81-7C3D9B0B78D8}"/>
                  </a:ext>
                </a:extLst>
              </p:cNvPr>
              <p:cNvSpPr/>
              <p:nvPr/>
            </p:nvSpPr>
            <p:spPr>
              <a:xfrm>
                <a:off x="5776759" y="1972176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40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73;p50">
                <a:extLst>
                  <a:ext uri="{FF2B5EF4-FFF2-40B4-BE49-F238E27FC236}">
                    <a16:creationId xmlns:a16="http://schemas.microsoft.com/office/drawing/2014/main" id="{887AFC6F-3FF5-6C16-4C9C-487F88F113FF}"/>
                  </a:ext>
                </a:extLst>
              </p:cNvPr>
              <p:cNvSpPr/>
              <p:nvPr/>
            </p:nvSpPr>
            <p:spPr>
              <a:xfrm>
                <a:off x="5145077" y="2190345"/>
                <a:ext cx="135816" cy="141388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8474" extrusionOk="0">
                    <a:moveTo>
                      <a:pt x="7239" y="1"/>
                    </a:moveTo>
                    <a:lnTo>
                      <a:pt x="0" y="835"/>
                    </a:lnTo>
                    <a:lnTo>
                      <a:pt x="901" y="8474"/>
                    </a:lnTo>
                    <a:lnTo>
                      <a:pt x="8139" y="7640"/>
                    </a:lnTo>
                    <a:lnTo>
                      <a:pt x="7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074;p50">
                <a:extLst>
                  <a:ext uri="{FF2B5EF4-FFF2-40B4-BE49-F238E27FC236}">
                    <a16:creationId xmlns:a16="http://schemas.microsoft.com/office/drawing/2014/main" id="{C230015A-C0CB-B28E-B1AF-514A37FFB730}"/>
                  </a:ext>
                </a:extLst>
              </p:cNvPr>
              <p:cNvSpPr/>
              <p:nvPr/>
            </p:nvSpPr>
            <p:spPr>
              <a:xfrm>
                <a:off x="5761176" y="2444136"/>
                <a:ext cx="134698" cy="140271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8407" extrusionOk="0">
                    <a:moveTo>
                      <a:pt x="801" y="1"/>
                    </a:moveTo>
                    <a:lnTo>
                      <a:pt x="0" y="7640"/>
                    </a:lnTo>
                    <a:lnTo>
                      <a:pt x="7239" y="8407"/>
                    </a:lnTo>
                    <a:lnTo>
                      <a:pt x="8073" y="768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75;p50">
                <a:extLst>
                  <a:ext uri="{FF2B5EF4-FFF2-40B4-BE49-F238E27FC236}">
                    <a16:creationId xmlns:a16="http://schemas.microsoft.com/office/drawing/2014/main" id="{0E01AB53-FB1A-55E5-57CC-D2D86929AE29}"/>
                  </a:ext>
                </a:extLst>
              </p:cNvPr>
              <p:cNvSpPr/>
              <p:nvPr/>
            </p:nvSpPr>
            <p:spPr>
              <a:xfrm>
                <a:off x="5073833" y="2680125"/>
                <a:ext cx="1709225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2603" extrusionOk="0">
                    <a:moveTo>
                      <a:pt x="0" y="0"/>
                    </a:moveTo>
                    <a:lnTo>
                      <a:pt x="0" y="2602"/>
                    </a:lnTo>
                    <a:lnTo>
                      <a:pt x="102440" y="2602"/>
                    </a:lnTo>
                    <a:lnTo>
                      <a:pt x="10244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076;p50">
                <a:extLst>
                  <a:ext uri="{FF2B5EF4-FFF2-40B4-BE49-F238E27FC236}">
                    <a16:creationId xmlns:a16="http://schemas.microsoft.com/office/drawing/2014/main" id="{FB6E9DBA-F05B-8A7F-E4B2-6120795A453A}"/>
                  </a:ext>
                </a:extLst>
              </p:cNvPr>
              <p:cNvSpPr/>
              <p:nvPr/>
            </p:nvSpPr>
            <p:spPr>
              <a:xfrm>
                <a:off x="7186517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77;p50">
                <a:extLst>
                  <a:ext uri="{FF2B5EF4-FFF2-40B4-BE49-F238E27FC236}">
                    <a16:creationId xmlns:a16="http://schemas.microsoft.com/office/drawing/2014/main" id="{A070FEEC-0400-DBB8-905E-7CF422CF76DE}"/>
                  </a:ext>
                </a:extLst>
              </p:cNvPr>
              <p:cNvSpPr/>
              <p:nvPr/>
            </p:nvSpPr>
            <p:spPr>
              <a:xfrm>
                <a:off x="7172602" y="2911641"/>
                <a:ext cx="318916" cy="168101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10075" extrusionOk="0">
                    <a:moveTo>
                      <a:pt x="2202" y="1"/>
                    </a:moveTo>
                    <a:lnTo>
                      <a:pt x="2202" y="4871"/>
                    </a:lnTo>
                    <a:cubicBezTo>
                      <a:pt x="2202" y="6472"/>
                      <a:pt x="1635" y="8040"/>
                      <a:pt x="634" y="9274"/>
                    </a:cubicBezTo>
                    <a:lnTo>
                      <a:pt x="0" y="10075"/>
                    </a:lnTo>
                    <a:lnTo>
                      <a:pt x="19114" y="10075"/>
                    </a:lnTo>
                    <a:lnTo>
                      <a:pt x="18480" y="9274"/>
                    </a:lnTo>
                    <a:cubicBezTo>
                      <a:pt x="17446" y="8040"/>
                      <a:pt x="16912" y="6472"/>
                      <a:pt x="16912" y="4871"/>
                    </a:cubicBezTo>
                    <a:lnTo>
                      <a:pt x="169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78;p50">
                <a:extLst>
                  <a:ext uri="{FF2B5EF4-FFF2-40B4-BE49-F238E27FC236}">
                    <a16:creationId xmlns:a16="http://schemas.microsoft.com/office/drawing/2014/main" id="{EA4FBE96-17FF-BF10-64CD-6DA96A7B756A}"/>
                  </a:ext>
                </a:extLst>
              </p:cNvPr>
              <p:cNvSpPr/>
              <p:nvPr/>
            </p:nvSpPr>
            <p:spPr>
              <a:xfrm>
                <a:off x="6838657" y="2213170"/>
                <a:ext cx="986249" cy="724111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43399" extrusionOk="0">
                    <a:moveTo>
                      <a:pt x="3537" y="1"/>
                    </a:moveTo>
                    <a:cubicBezTo>
                      <a:pt x="1602" y="1"/>
                      <a:pt x="1" y="1568"/>
                      <a:pt x="1" y="3536"/>
                    </a:cubicBezTo>
                    <a:lnTo>
                      <a:pt x="1" y="39862"/>
                    </a:lnTo>
                    <a:cubicBezTo>
                      <a:pt x="1" y="41797"/>
                      <a:pt x="1602" y="43398"/>
                      <a:pt x="3537" y="43398"/>
                    </a:cubicBezTo>
                    <a:lnTo>
                      <a:pt x="55574" y="43398"/>
                    </a:lnTo>
                    <a:cubicBezTo>
                      <a:pt x="57542" y="43398"/>
                      <a:pt x="59110" y="41797"/>
                      <a:pt x="59110" y="39862"/>
                    </a:cubicBezTo>
                    <a:lnTo>
                      <a:pt x="59110" y="3536"/>
                    </a:lnTo>
                    <a:cubicBezTo>
                      <a:pt x="59110" y="1568"/>
                      <a:pt x="57542" y="1"/>
                      <a:pt x="55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79;p50">
                <a:extLst>
                  <a:ext uri="{FF2B5EF4-FFF2-40B4-BE49-F238E27FC236}">
                    <a16:creationId xmlns:a16="http://schemas.microsoft.com/office/drawing/2014/main" id="{305D3551-F493-B60A-04D7-7805FA41A422}"/>
                  </a:ext>
                </a:extLst>
              </p:cNvPr>
              <p:cNvSpPr/>
              <p:nvPr/>
            </p:nvSpPr>
            <p:spPr>
              <a:xfrm>
                <a:off x="6838657" y="2824831"/>
                <a:ext cx="986249" cy="112440"/>
              </a:xfrm>
              <a:custGeom>
                <a:avLst/>
                <a:gdLst/>
                <a:ahLst/>
                <a:cxnLst/>
                <a:rect l="l" t="t" r="r" b="b"/>
                <a:pathLst>
                  <a:path w="59110" h="6739" extrusionOk="0">
                    <a:moveTo>
                      <a:pt x="1" y="0"/>
                    </a:moveTo>
                    <a:lnTo>
                      <a:pt x="1" y="3202"/>
                    </a:lnTo>
                    <a:cubicBezTo>
                      <a:pt x="1" y="5137"/>
                      <a:pt x="1602" y="6738"/>
                      <a:pt x="3537" y="6738"/>
                    </a:cubicBezTo>
                    <a:lnTo>
                      <a:pt x="55574" y="6738"/>
                    </a:lnTo>
                    <a:cubicBezTo>
                      <a:pt x="57542" y="6738"/>
                      <a:pt x="59110" y="5137"/>
                      <a:pt x="59110" y="3202"/>
                    </a:cubicBezTo>
                    <a:lnTo>
                      <a:pt x="591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80;p50">
                <a:extLst>
                  <a:ext uri="{FF2B5EF4-FFF2-40B4-BE49-F238E27FC236}">
                    <a16:creationId xmlns:a16="http://schemas.microsoft.com/office/drawing/2014/main" id="{449EF6E0-12C0-5E34-A484-145F1FA4A271}"/>
                  </a:ext>
                </a:extLst>
              </p:cNvPr>
              <p:cNvSpPr/>
              <p:nvPr/>
            </p:nvSpPr>
            <p:spPr>
              <a:xfrm>
                <a:off x="6888194" y="2258252"/>
                <a:ext cx="887174" cy="511494"/>
              </a:xfrm>
              <a:custGeom>
                <a:avLst/>
                <a:gdLst/>
                <a:ahLst/>
                <a:cxnLst/>
                <a:rect l="l" t="t" r="r" b="b"/>
                <a:pathLst>
                  <a:path w="53172" h="30656" extrusionOk="0">
                    <a:moveTo>
                      <a:pt x="1" y="0"/>
                    </a:moveTo>
                    <a:lnTo>
                      <a:pt x="1" y="30656"/>
                    </a:lnTo>
                    <a:lnTo>
                      <a:pt x="53172" y="30656"/>
                    </a:lnTo>
                    <a:lnTo>
                      <a:pt x="5317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81;p50">
                <a:extLst>
                  <a:ext uri="{FF2B5EF4-FFF2-40B4-BE49-F238E27FC236}">
                    <a16:creationId xmlns:a16="http://schemas.microsoft.com/office/drawing/2014/main" id="{29E8603F-35FB-9ED1-548D-FE995DD3E376}"/>
                  </a:ext>
                </a:extLst>
              </p:cNvPr>
              <p:cNvSpPr/>
              <p:nvPr/>
            </p:nvSpPr>
            <p:spPr>
              <a:xfrm>
                <a:off x="6975871" y="2312517"/>
                <a:ext cx="217071" cy="402975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4152" extrusionOk="0">
                    <a:moveTo>
                      <a:pt x="1268" y="0"/>
                    </a:moveTo>
                    <a:cubicBezTo>
                      <a:pt x="567" y="0"/>
                      <a:pt x="0" y="567"/>
                      <a:pt x="0" y="1268"/>
                    </a:cubicBezTo>
                    <a:lnTo>
                      <a:pt x="0" y="22883"/>
                    </a:lnTo>
                    <a:cubicBezTo>
                      <a:pt x="0" y="23584"/>
                      <a:pt x="567" y="24151"/>
                      <a:pt x="1268" y="24151"/>
                    </a:cubicBezTo>
                    <a:lnTo>
                      <a:pt x="11742" y="24151"/>
                    </a:lnTo>
                    <a:cubicBezTo>
                      <a:pt x="12442" y="24151"/>
                      <a:pt x="13009" y="23584"/>
                      <a:pt x="13009" y="22883"/>
                    </a:cubicBezTo>
                    <a:lnTo>
                      <a:pt x="13009" y="1268"/>
                    </a:lnTo>
                    <a:cubicBezTo>
                      <a:pt x="13009" y="567"/>
                      <a:pt x="12442" y="0"/>
                      <a:pt x="11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82;p50">
                <a:extLst>
                  <a:ext uri="{FF2B5EF4-FFF2-40B4-BE49-F238E27FC236}">
                    <a16:creationId xmlns:a16="http://schemas.microsoft.com/office/drawing/2014/main" id="{7A4C211F-1B8F-709C-2A74-298E5265D6D0}"/>
                  </a:ext>
                </a:extLst>
              </p:cNvPr>
              <p:cNvSpPr/>
              <p:nvPr/>
            </p:nvSpPr>
            <p:spPr>
              <a:xfrm>
                <a:off x="6994224" y="2346470"/>
                <a:ext cx="180348" cy="33506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20082" extrusionOk="0">
                    <a:moveTo>
                      <a:pt x="1" y="0"/>
                    </a:moveTo>
                    <a:lnTo>
                      <a:pt x="1" y="20081"/>
                    </a:lnTo>
                    <a:lnTo>
                      <a:pt x="10809" y="20081"/>
                    </a:lnTo>
                    <a:lnTo>
                      <a:pt x="1080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83;p50">
                <a:extLst>
                  <a:ext uri="{FF2B5EF4-FFF2-40B4-BE49-F238E27FC236}">
                    <a16:creationId xmlns:a16="http://schemas.microsoft.com/office/drawing/2014/main" id="{D9195618-1F38-038F-E955-54C48D5885EF}"/>
                  </a:ext>
                </a:extLst>
              </p:cNvPr>
              <p:cNvSpPr/>
              <p:nvPr/>
            </p:nvSpPr>
            <p:spPr>
              <a:xfrm>
                <a:off x="7277231" y="2387375"/>
                <a:ext cx="76267" cy="7905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738" extrusionOk="0">
                    <a:moveTo>
                      <a:pt x="0" y="0"/>
                    </a:moveTo>
                    <a:lnTo>
                      <a:pt x="0" y="4737"/>
                    </a:lnTo>
                    <a:lnTo>
                      <a:pt x="4570" y="4737"/>
                    </a:lnTo>
                    <a:lnTo>
                      <a:pt x="45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84;p50">
                <a:extLst>
                  <a:ext uri="{FF2B5EF4-FFF2-40B4-BE49-F238E27FC236}">
                    <a16:creationId xmlns:a16="http://schemas.microsoft.com/office/drawing/2014/main" id="{E5FEEF0A-9A05-F5F6-D92A-0B2981B0BEAD}"/>
                  </a:ext>
                </a:extLst>
              </p:cNvPr>
              <p:cNvSpPr/>
              <p:nvPr/>
            </p:nvSpPr>
            <p:spPr>
              <a:xfrm>
                <a:off x="7385749" y="2629470"/>
                <a:ext cx="40644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536" extrusionOk="0">
                    <a:moveTo>
                      <a:pt x="1" y="1"/>
                    </a:moveTo>
                    <a:lnTo>
                      <a:pt x="1" y="2536"/>
                    </a:lnTo>
                    <a:lnTo>
                      <a:pt x="2436" y="2536"/>
                    </a:ln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5;p50">
                <a:extLst>
                  <a:ext uri="{FF2B5EF4-FFF2-40B4-BE49-F238E27FC236}">
                    <a16:creationId xmlns:a16="http://schemas.microsoft.com/office/drawing/2014/main" id="{0BA4F52E-C599-32D7-4007-04ED60303574}"/>
                  </a:ext>
                </a:extLst>
              </p:cNvPr>
              <p:cNvSpPr/>
              <p:nvPr/>
            </p:nvSpPr>
            <p:spPr>
              <a:xfrm>
                <a:off x="7279450" y="2522621"/>
                <a:ext cx="154736" cy="78486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704" extrusionOk="0">
                    <a:moveTo>
                      <a:pt x="1" y="0"/>
                    </a:moveTo>
                    <a:lnTo>
                      <a:pt x="1" y="4704"/>
                    </a:lnTo>
                    <a:lnTo>
                      <a:pt x="9274" y="4704"/>
                    </a:lnTo>
                    <a:lnTo>
                      <a:pt x="927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86;p50">
                <a:extLst>
                  <a:ext uri="{FF2B5EF4-FFF2-40B4-BE49-F238E27FC236}">
                    <a16:creationId xmlns:a16="http://schemas.microsoft.com/office/drawing/2014/main" id="{87B8DEA1-68A2-5405-2752-754105E47FFB}"/>
                  </a:ext>
                </a:extLst>
              </p:cNvPr>
              <p:cNvSpPr/>
              <p:nvPr/>
            </p:nvSpPr>
            <p:spPr>
              <a:xfrm>
                <a:off x="7260530" y="2333951"/>
                <a:ext cx="191477" cy="354539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21249" fill="none" extrusionOk="0">
                    <a:moveTo>
                      <a:pt x="1" y="0"/>
                    </a:moveTo>
                    <a:lnTo>
                      <a:pt x="11475" y="0"/>
                    </a:lnTo>
                    <a:lnTo>
                      <a:pt x="11475" y="21249"/>
                    </a:lnTo>
                    <a:lnTo>
                      <a:pt x="1" y="21249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087;p50">
                <a:extLst>
                  <a:ext uri="{FF2B5EF4-FFF2-40B4-BE49-F238E27FC236}">
                    <a16:creationId xmlns:a16="http://schemas.microsoft.com/office/drawing/2014/main" id="{28BBE4E5-2BE4-FD08-874A-5F4528DCF966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132479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7940" extrusionOk="0">
                    <a:moveTo>
                      <a:pt x="1" y="0"/>
                    </a:moveTo>
                    <a:lnTo>
                      <a:pt x="1" y="7939"/>
                    </a:lnTo>
                    <a:lnTo>
                      <a:pt x="10808" y="7939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088;p50">
                <a:extLst>
                  <a:ext uri="{FF2B5EF4-FFF2-40B4-BE49-F238E27FC236}">
                    <a16:creationId xmlns:a16="http://schemas.microsoft.com/office/drawing/2014/main" id="{F8713790-63FF-33AB-96F8-1B1BE316DCA4}"/>
                  </a:ext>
                </a:extLst>
              </p:cNvPr>
              <p:cNvSpPr/>
              <p:nvPr/>
            </p:nvSpPr>
            <p:spPr>
              <a:xfrm>
                <a:off x="7505411" y="2333951"/>
                <a:ext cx="180348" cy="28398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1702" extrusionOk="0">
                    <a:moveTo>
                      <a:pt x="1" y="0"/>
                    </a:moveTo>
                    <a:lnTo>
                      <a:pt x="1" y="1701"/>
                    </a:lnTo>
                    <a:lnTo>
                      <a:pt x="10808" y="1701"/>
                    </a:lnTo>
                    <a:lnTo>
                      <a:pt x="1080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089;p50">
                <a:extLst>
                  <a:ext uri="{FF2B5EF4-FFF2-40B4-BE49-F238E27FC236}">
                    <a16:creationId xmlns:a16="http://schemas.microsoft.com/office/drawing/2014/main" id="{C8F9CBCA-2395-34CA-C945-1C9B89A3A35B}"/>
                  </a:ext>
                </a:extLst>
              </p:cNvPr>
              <p:cNvSpPr/>
              <p:nvPr/>
            </p:nvSpPr>
            <p:spPr>
              <a:xfrm>
                <a:off x="7519327" y="2382370"/>
                <a:ext cx="47318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090;p50">
                <a:extLst>
                  <a:ext uri="{FF2B5EF4-FFF2-40B4-BE49-F238E27FC236}">
                    <a16:creationId xmlns:a16="http://schemas.microsoft.com/office/drawing/2014/main" id="{61518D25-1B77-C389-07AE-14283961ED57}"/>
                  </a:ext>
                </a:extLst>
              </p:cNvPr>
              <p:cNvSpPr/>
              <p:nvPr/>
            </p:nvSpPr>
            <p:spPr>
              <a:xfrm>
                <a:off x="7613378" y="2382370"/>
                <a:ext cx="4733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36" fill="none" extrusionOk="0">
                    <a:moveTo>
                      <a:pt x="1" y="0"/>
                    </a:moveTo>
                    <a:lnTo>
                      <a:pt x="2836" y="0"/>
                    </a:lnTo>
                    <a:lnTo>
                      <a:pt x="2836" y="2735"/>
                    </a:lnTo>
                    <a:lnTo>
                      <a:pt x="1" y="2735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091;p50">
                <a:extLst>
                  <a:ext uri="{FF2B5EF4-FFF2-40B4-BE49-F238E27FC236}">
                    <a16:creationId xmlns:a16="http://schemas.microsoft.com/office/drawing/2014/main" id="{429E9263-53E8-14B1-7158-4B68D150AC38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101311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6072" extrusionOk="0">
                    <a:moveTo>
                      <a:pt x="1" y="0"/>
                    </a:moveTo>
                    <a:lnTo>
                      <a:pt x="1" y="6071"/>
                    </a:lnTo>
                    <a:lnTo>
                      <a:pt x="8273" y="6071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092;p50">
                <a:extLst>
                  <a:ext uri="{FF2B5EF4-FFF2-40B4-BE49-F238E27FC236}">
                    <a16:creationId xmlns:a16="http://schemas.microsoft.com/office/drawing/2014/main" id="{6D83EA19-0F70-6D9E-6EBA-048DB95F601E}"/>
                  </a:ext>
                </a:extLst>
              </p:cNvPr>
              <p:cNvSpPr/>
              <p:nvPr/>
            </p:nvSpPr>
            <p:spPr>
              <a:xfrm>
                <a:off x="7533241" y="2538205"/>
                <a:ext cx="138052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1268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8273" y="1268"/>
                    </a:lnTo>
                    <a:lnTo>
                      <a:pt x="827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3;p50">
                <a:extLst>
                  <a:ext uri="{FF2B5EF4-FFF2-40B4-BE49-F238E27FC236}">
                    <a16:creationId xmlns:a16="http://schemas.microsoft.com/office/drawing/2014/main" id="{0011E8AF-9201-02B1-25E8-FEFDE93502B7}"/>
                  </a:ext>
                </a:extLst>
              </p:cNvPr>
              <p:cNvSpPr/>
              <p:nvPr/>
            </p:nvSpPr>
            <p:spPr>
              <a:xfrm>
                <a:off x="7172602" y="3079723"/>
                <a:ext cx="318916" cy="14483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868" extrusionOk="0">
                    <a:moveTo>
                      <a:pt x="0" y="1"/>
                    </a:moveTo>
                    <a:lnTo>
                      <a:pt x="0" y="868"/>
                    </a:lnTo>
                    <a:lnTo>
                      <a:pt x="19114" y="868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4;p50">
                <a:extLst>
                  <a:ext uri="{FF2B5EF4-FFF2-40B4-BE49-F238E27FC236}">
                    <a16:creationId xmlns:a16="http://schemas.microsoft.com/office/drawing/2014/main" id="{55827855-2F07-F2B0-CCDF-F6AC051983A7}"/>
                  </a:ext>
                </a:extLst>
              </p:cNvPr>
              <p:cNvSpPr/>
              <p:nvPr/>
            </p:nvSpPr>
            <p:spPr>
              <a:xfrm>
                <a:off x="6959438" y="3067477"/>
                <a:ext cx="740796" cy="26729"/>
              </a:xfrm>
              <a:custGeom>
                <a:avLst/>
                <a:gdLst/>
                <a:ahLst/>
                <a:cxnLst/>
                <a:rect l="l" t="t" r="r" b="b"/>
                <a:pathLst>
                  <a:path w="44399" h="1602" extrusionOk="0">
                    <a:moveTo>
                      <a:pt x="0" y="1"/>
                    </a:moveTo>
                    <a:lnTo>
                      <a:pt x="0" y="1602"/>
                    </a:lnTo>
                    <a:lnTo>
                      <a:pt x="44399" y="1602"/>
                    </a:lnTo>
                    <a:lnTo>
                      <a:pt x="44399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095;p50">
                <a:extLst>
                  <a:ext uri="{FF2B5EF4-FFF2-40B4-BE49-F238E27FC236}">
                    <a16:creationId xmlns:a16="http://schemas.microsoft.com/office/drawing/2014/main" id="{B8393E74-BE62-678B-8EC0-20D9A49603E2}"/>
                  </a:ext>
                </a:extLst>
              </p:cNvPr>
              <p:cNvSpPr/>
              <p:nvPr/>
            </p:nvSpPr>
            <p:spPr>
              <a:xfrm>
                <a:off x="6250388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096;p50">
                <a:extLst>
                  <a:ext uri="{FF2B5EF4-FFF2-40B4-BE49-F238E27FC236}">
                    <a16:creationId xmlns:a16="http://schemas.microsoft.com/office/drawing/2014/main" id="{0BE0007A-BA08-AC2F-7144-DCD1047DF436}"/>
                  </a:ext>
                </a:extLst>
              </p:cNvPr>
              <p:cNvSpPr/>
              <p:nvPr/>
            </p:nvSpPr>
            <p:spPr>
              <a:xfrm>
                <a:off x="6282106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097;p50">
                <a:extLst>
                  <a:ext uri="{FF2B5EF4-FFF2-40B4-BE49-F238E27FC236}">
                    <a16:creationId xmlns:a16="http://schemas.microsoft.com/office/drawing/2014/main" id="{E3B86083-453C-A24D-BA82-F516F7051478}"/>
                  </a:ext>
                </a:extLst>
              </p:cNvPr>
              <p:cNvSpPr/>
              <p:nvPr/>
            </p:nvSpPr>
            <p:spPr>
              <a:xfrm>
                <a:off x="668005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098;p50">
                <a:extLst>
                  <a:ext uri="{FF2B5EF4-FFF2-40B4-BE49-F238E27FC236}">
                    <a16:creationId xmlns:a16="http://schemas.microsoft.com/office/drawing/2014/main" id="{5FD4D8B3-8F69-7EA1-BD79-9FB3F5D435B1}"/>
                  </a:ext>
                </a:extLst>
              </p:cNvPr>
              <p:cNvSpPr/>
              <p:nvPr/>
            </p:nvSpPr>
            <p:spPr>
              <a:xfrm>
                <a:off x="671177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0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099;p50">
                <a:extLst>
                  <a:ext uri="{FF2B5EF4-FFF2-40B4-BE49-F238E27FC236}">
                    <a16:creationId xmlns:a16="http://schemas.microsoft.com/office/drawing/2014/main" id="{F42B410B-D325-5370-E7FD-60AA2875F617}"/>
                  </a:ext>
                </a:extLst>
              </p:cNvPr>
              <p:cNvSpPr/>
              <p:nvPr/>
            </p:nvSpPr>
            <p:spPr>
              <a:xfrm>
                <a:off x="6525886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35" y="55340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00;p50">
                <a:extLst>
                  <a:ext uri="{FF2B5EF4-FFF2-40B4-BE49-F238E27FC236}">
                    <a16:creationId xmlns:a16="http://schemas.microsoft.com/office/drawing/2014/main" id="{B97DE748-F5FF-CCF0-5A21-F5406BCD65C4}"/>
                  </a:ext>
                </a:extLst>
              </p:cNvPr>
              <p:cNvSpPr/>
              <p:nvPr/>
            </p:nvSpPr>
            <p:spPr>
              <a:xfrm>
                <a:off x="6558154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01;p50">
                <a:extLst>
                  <a:ext uri="{FF2B5EF4-FFF2-40B4-BE49-F238E27FC236}">
                    <a16:creationId xmlns:a16="http://schemas.microsoft.com/office/drawing/2014/main" id="{377A0B3D-FCF9-AF3E-4D24-64D35901E8CE}"/>
                  </a:ext>
                </a:extLst>
              </p:cNvPr>
              <p:cNvSpPr/>
              <p:nvPr/>
            </p:nvSpPr>
            <p:spPr>
              <a:xfrm>
                <a:off x="6816400" y="3176561"/>
                <a:ext cx="60132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5341" extrusionOk="0">
                    <a:moveTo>
                      <a:pt x="1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02;p50">
                <a:extLst>
                  <a:ext uri="{FF2B5EF4-FFF2-40B4-BE49-F238E27FC236}">
                    <a16:creationId xmlns:a16="http://schemas.microsoft.com/office/drawing/2014/main" id="{BAD7AA4B-4326-A404-263A-4CAD2DAA8D8A}"/>
                  </a:ext>
                </a:extLst>
              </p:cNvPr>
              <p:cNvSpPr/>
              <p:nvPr/>
            </p:nvSpPr>
            <p:spPr>
              <a:xfrm>
                <a:off x="6848117" y="3176561"/>
                <a:ext cx="28415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3;p50">
                <a:extLst>
                  <a:ext uri="{FF2B5EF4-FFF2-40B4-BE49-F238E27FC236}">
                    <a16:creationId xmlns:a16="http://schemas.microsoft.com/office/drawing/2014/main" id="{5BEAC744-0700-4A58-8E8E-D6324A561BEF}"/>
                  </a:ext>
                </a:extLst>
              </p:cNvPr>
              <p:cNvSpPr/>
              <p:nvPr/>
            </p:nvSpPr>
            <p:spPr>
              <a:xfrm>
                <a:off x="6411229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4;p50">
                <a:extLst>
                  <a:ext uri="{FF2B5EF4-FFF2-40B4-BE49-F238E27FC236}">
                    <a16:creationId xmlns:a16="http://schemas.microsoft.com/office/drawing/2014/main" id="{87624F84-91FF-14D4-088F-1C2078450907}"/>
                  </a:ext>
                </a:extLst>
              </p:cNvPr>
              <p:cNvSpPr/>
              <p:nvPr/>
            </p:nvSpPr>
            <p:spPr>
              <a:xfrm>
                <a:off x="6280437" y="3190477"/>
                <a:ext cx="473103" cy="577734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34626" extrusionOk="0">
                    <a:moveTo>
                      <a:pt x="1" y="1"/>
                    </a:moveTo>
                    <a:lnTo>
                      <a:pt x="1" y="34626"/>
                    </a:lnTo>
                    <a:lnTo>
                      <a:pt x="28354" y="34626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05;p50">
                <a:extLst>
                  <a:ext uri="{FF2B5EF4-FFF2-40B4-BE49-F238E27FC236}">
                    <a16:creationId xmlns:a16="http://schemas.microsoft.com/office/drawing/2014/main" id="{D0FC9C4F-FDCC-8AB9-8030-387B9C8251BB}"/>
                  </a:ext>
                </a:extLst>
              </p:cNvPr>
              <p:cNvSpPr/>
              <p:nvPr/>
            </p:nvSpPr>
            <p:spPr>
              <a:xfrm>
                <a:off x="7663483" y="3176561"/>
                <a:ext cx="60116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55341" extrusionOk="0">
                    <a:moveTo>
                      <a:pt x="0" y="1"/>
                    </a:moveTo>
                    <a:lnTo>
                      <a:pt x="901" y="55340"/>
                    </a:lnTo>
                    <a:lnTo>
                      <a:pt x="2702" y="55340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06;p50">
                <a:extLst>
                  <a:ext uri="{FF2B5EF4-FFF2-40B4-BE49-F238E27FC236}">
                    <a16:creationId xmlns:a16="http://schemas.microsoft.com/office/drawing/2014/main" id="{695DAF83-61FD-DFCA-5DC2-B5F74ED5ABDF}"/>
                  </a:ext>
                </a:extLst>
              </p:cNvPr>
              <p:cNvSpPr/>
              <p:nvPr/>
            </p:nvSpPr>
            <p:spPr>
              <a:xfrm>
                <a:off x="7695200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34" y="1"/>
                    </a:moveTo>
                    <a:lnTo>
                      <a:pt x="0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07;p50">
                <a:extLst>
                  <a:ext uri="{FF2B5EF4-FFF2-40B4-BE49-F238E27FC236}">
                    <a16:creationId xmlns:a16="http://schemas.microsoft.com/office/drawing/2014/main" id="{E546A190-E524-558E-78F4-28549AE703F5}"/>
                  </a:ext>
                </a:extLst>
              </p:cNvPr>
              <p:cNvSpPr/>
              <p:nvPr/>
            </p:nvSpPr>
            <p:spPr>
              <a:xfrm>
                <a:off x="7938963" y="3176561"/>
                <a:ext cx="60683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55341" extrusionOk="0">
                    <a:moveTo>
                      <a:pt x="1" y="1"/>
                    </a:moveTo>
                    <a:lnTo>
                      <a:pt x="902" y="55340"/>
                    </a:lnTo>
                    <a:lnTo>
                      <a:pt x="2736" y="55340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08;p50">
                <a:extLst>
                  <a:ext uri="{FF2B5EF4-FFF2-40B4-BE49-F238E27FC236}">
                    <a16:creationId xmlns:a16="http://schemas.microsoft.com/office/drawing/2014/main" id="{07C61C38-593F-4733-A80E-7500BE3F2729}"/>
                  </a:ext>
                </a:extLst>
              </p:cNvPr>
              <p:cNvSpPr/>
              <p:nvPr/>
            </p:nvSpPr>
            <p:spPr>
              <a:xfrm>
                <a:off x="7971248" y="3176561"/>
                <a:ext cx="28398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55341" extrusionOk="0">
                    <a:moveTo>
                      <a:pt x="101" y="1"/>
                    </a:moveTo>
                    <a:lnTo>
                      <a:pt x="1" y="55340"/>
                    </a:lnTo>
                    <a:lnTo>
                      <a:pt x="801" y="5534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09;p50">
                <a:extLst>
                  <a:ext uri="{FF2B5EF4-FFF2-40B4-BE49-F238E27FC236}">
                    <a16:creationId xmlns:a16="http://schemas.microsoft.com/office/drawing/2014/main" id="{7F4198B3-4A12-5F98-BD90-CDA5D5E79F66}"/>
                  </a:ext>
                </a:extLst>
              </p:cNvPr>
              <p:cNvSpPr/>
              <p:nvPr/>
            </p:nvSpPr>
            <p:spPr>
              <a:xfrm>
                <a:off x="6210862" y="3142058"/>
                <a:ext cx="1807734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08345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08345" y="3803"/>
                    </a:lnTo>
                    <a:lnTo>
                      <a:pt x="10834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10;p50">
                <a:extLst>
                  <a:ext uri="{FF2B5EF4-FFF2-40B4-BE49-F238E27FC236}">
                    <a16:creationId xmlns:a16="http://schemas.microsoft.com/office/drawing/2014/main" id="{06962078-B88F-FC02-0D23-FDC5C4E46A54}"/>
                  </a:ext>
                </a:extLst>
              </p:cNvPr>
              <p:cNvSpPr/>
              <p:nvPr/>
            </p:nvSpPr>
            <p:spPr>
              <a:xfrm>
                <a:off x="7751411" y="3142058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012" y="3803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11;p50">
                <a:extLst>
                  <a:ext uri="{FF2B5EF4-FFF2-40B4-BE49-F238E27FC236}">
                    <a16:creationId xmlns:a16="http://schemas.microsoft.com/office/drawing/2014/main" id="{E15D173C-C8CC-A7E1-A385-44506CF2F9A1}"/>
                  </a:ext>
                </a:extLst>
              </p:cNvPr>
              <p:cNvSpPr/>
              <p:nvPr/>
            </p:nvSpPr>
            <p:spPr>
              <a:xfrm>
                <a:off x="6161893" y="3090852"/>
                <a:ext cx="1915152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14783" h="3804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14783" y="3804"/>
                    </a:lnTo>
                    <a:lnTo>
                      <a:pt x="114783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12;p50">
                <a:extLst>
                  <a:ext uri="{FF2B5EF4-FFF2-40B4-BE49-F238E27FC236}">
                    <a16:creationId xmlns:a16="http://schemas.microsoft.com/office/drawing/2014/main" id="{941E1A88-1708-184E-3420-EFE200678119}"/>
                  </a:ext>
                </a:extLst>
              </p:cNvPr>
              <p:cNvSpPr/>
              <p:nvPr/>
            </p:nvSpPr>
            <p:spPr>
              <a:xfrm>
                <a:off x="7809857" y="3090852"/>
                <a:ext cx="267160" cy="63470"/>
              </a:xfrm>
              <a:custGeom>
                <a:avLst/>
                <a:gdLst/>
                <a:ahLst/>
                <a:cxnLst/>
                <a:rect l="l" t="t" r="r" b="b"/>
                <a:pathLst>
                  <a:path w="16012" h="3804" extrusionOk="0">
                    <a:moveTo>
                      <a:pt x="0" y="1"/>
                    </a:moveTo>
                    <a:lnTo>
                      <a:pt x="0" y="3804"/>
                    </a:lnTo>
                    <a:lnTo>
                      <a:pt x="16012" y="3804"/>
                    </a:lnTo>
                    <a:lnTo>
                      <a:pt x="1601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13;p50">
                <a:extLst>
                  <a:ext uri="{FF2B5EF4-FFF2-40B4-BE49-F238E27FC236}">
                    <a16:creationId xmlns:a16="http://schemas.microsoft.com/office/drawing/2014/main" id="{37D7EA94-F041-70A7-89E2-4D8FA64E6234}"/>
                  </a:ext>
                </a:extLst>
              </p:cNvPr>
              <p:cNvSpPr/>
              <p:nvPr/>
            </p:nvSpPr>
            <p:spPr>
              <a:xfrm>
                <a:off x="6472445" y="3326273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14;p50">
                <a:extLst>
                  <a:ext uri="{FF2B5EF4-FFF2-40B4-BE49-F238E27FC236}">
                    <a16:creationId xmlns:a16="http://schemas.microsoft.com/office/drawing/2014/main" id="{2C04BF56-7CDE-7B4D-39D5-6B3D2261E7DA}"/>
                  </a:ext>
                </a:extLst>
              </p:cNvPr>
              <p:cNvSpPr/>
              <p:nvPr/>
            </p:nvSpPr>
            <p:spPr>
              <a:xfrm>
                <a:off x="6472445" y="3580064"/>
                <a:ext cx="90182" cy="31184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69" extrusionOk="0">
                    <a:moveTo>
                      <a:pt x="1" y="1"/>
                    </a:moveTo>
                    <a:lnTo>
                      <a:pt x="1" y="1869"/>
                    </a:lnTo>
                    <a:lnTo>
                      <a:pt x="5405" y="1869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15;p50">
                <a:extLst>
                  <a:ext uri="{FF2B5EF4-FFF2-40B4-BE49-F238E27FC236}">
                    <a16:creationId xmlns:a16="http://schemas.microsoft.com/office/drawing/2014/main" id="{5AAABF47-18D5-7424-7E02-F16BC9D9B08F}"/>
                  </a:ext>
                </a:extLst>
              </p:cNvPr>
              <p:cNvSpPr/>
              <p:nvPr/>
            </p:nvSpPr>
            <p:spPr>
              <a:xfrm>
                <a:off x="7361823" y="3311257"/>
                <a:ext cx="123569" cy="24879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14911" extrusionOk="0">
                    <a:moveTo>
                      <a:pt x="1" y="0"/>
                    </a:moveTo>
                    <a:lnTo>
                      <a:pt x="1" y="14911"/>
                    </a:lnTo>
                    <a:lnTo>
                      <a:pt x="7406" y="14911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16;p50">
                <a:extLst>
                  <a:ext uri="{FF2B5EF4-FFF2-40B4-BE49-F238E27FC236}">
                    <a16:creationId xmlns:a16="http://schemas.microsoft.com/office/drawing/2014/main" id="{15E3FA1B-DEC5-E75A-78E0-8F473E1567C8}"/>
                  </a:ext>
                </a:extLst>
              </p:cNvPr>
              <p:cNvSpPr/>
              <p:nvPr/>
            </p:nvSpPr>
            <p:spPr>
              <a:xfrm>
                <a:off x="7392439" y="3472097"/>
                <a:ext cx="62351" cy="344528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649" extrusionOk="0">
                    <a:moveTo>
                      <a:pt x="0" y="1"/>
                    </a:moveTo>
                    <a:lnTo>
                      <a:pt x="0" y="20649"/>
                    </a:lnTo>
                    <a:lnTo>
                      <a:pt x="3736" y="20649"/>
                    </a:lnTo>
                    <a:lnTo>
                      <a:pt x="37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17;p50">
                <a:extLst>
                  <a:ext uri="{FF2B5EF4-FFF2-40B4-BE49-F238E27FC236}">
                    <a16:creationId xmlns:a16="http://schemas.microsoft.com/office/drawing/2014/main" id="{F474BFC7-3B77-7C71-9E80-81D07F829533}"/>
                  </a:ext>
                </a:extLst>
              </p:cNvPr>
              <p:cNvSpPr/>
              <p:nvPr/>
            </p:nvSpPr>
            <p:spPr>
              <a:xfrm>
                <a:off x="741803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1835" y="1"/>
                    </a:moveTo>
                    <a:lnTo>
                      <a:pt x="1" y="1335"/>
                    </a:lnTo>
                    <a:cubicBezTo>
                      <a:pt x="8573" y="7039"/>
                      <a:pt x="13010" y="6472"/>
                      <a:pt x="19081" y="7806"/>
                    </a:cubicBezTo>
                    <a:cubicBezTo>
                      <a:pt x="22617" y="8540"/>
                      <a:pt x="25719" y="10641"/>
                      <a:pt x="27720" y="13677"/>
                    </a:cubicBezTo>
                    <a:cubicBezTo>
                      <a:pt x="26286" y="15178"/>
                      <a:pt x="26853" y="17613"/>
                      <a:pt x="28788" y="18380"/>
                    </a:cubicBezTo>
                    <a:cubicBezTo>
                      <a:pt x="29143" y="18524"/>
                      <a:pt x="29505" y="18590"/>
                      <a:pt x="29858" y="18590"/>
                    </a:cubicBezTo>
                    <a:cubicBezTo>
                      <a:pt x="31399" y="18590"/>
                      <a:pt x="32784" y="17327"/>
                      <a:pt x="32757" y="15645"/>
                    </a:cubicBezTo>
                    <a:cubicBezTo>
                      <a:pt x="32757" y="12409"/>
                      <a:pt x="27887" y="9541"/>
                      <a:pt x="25419" y="8240"/>
                    </a:cubicBezTo>
                    <a:cubicBezTo>
                      <a:pt x="21583" y="6238"/>
                      <a:pt x="17180" y="5404"/>
                      <a:pt x="12977" y="4771"/>
                    </a:cubicBezTo>
                    <a:cubicBezTo>
                      <a:pt x="4971" y="3536"/>
                      <a:pt x="18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18;p50">
                <a:extLst>
                  <a:ext uri="{FF2B5EF4-FFF2-40B4-BE49-F238E27FC236}">
                    <a16:creationId xmlns:a16="http://schemas.microsoft.com/office/drawing/2014/main" id="{9D0144AE-FC65-1563-F94D-1A89A9975001}"/>
                  </a:ext>
                </a:extLst>
              </p:cNvPr>
              <p:cNvSpPr/>
              <p:nvPr/>
            </p:nvSpPr>
            <p:spPr>
              <a:xfrm>
                <a:off x="6888294" y="3789891"/>
                <a:ext cx="547017" cy="310190"/>
              </a:xfrm>
              <a:custGeom>
                <a:avLst/>
                <a:gdLst/>
                <a:ahLst/>
                <a:cxnLst/>
                <a:rect l="l" t="t" r="r" b="b"/>
                <a:pathLst>
                  <a:path w="32785" h="18591" extrusionOk="0">
                    <a:moveTo>
                      <a:pt x="30950" y="1"/>
                    </a:moveTo>
                    <a:cubicBezTo>
                      <a:pt x="30950" y="1"/>
                      <a:pt x="27848" y="3536"/>
                      <a:pt x="19842" y="4771"/>
                    </a:cubicBezTo>
                    <a:cubicBezTo>
                      <a:pt x="15606" y="5404"/>
                      <a:pt x="11203" y="6238"/>
                      <a:pt x="7367" y="8240"/>
                    </a:cubicBezTo>
                    <a:cubicBezTo>
                      <a:pt x="4931" y="9541"/>
                      <a:pt x="28" y="12409"/>
                      <a:pt x="28" y="15645"/>
                    </a:cubicBezTo>
                    <a:cubicBezTo>
                      <a:pt x="1" y="17327"/>
                      <a:pt x="1386" y="18590"/>
                      <a:pt x="2945" y="18590"/>
                    </a:cubicBezTo>
                    <a:cubicBezTo>
                      <a:pt x="3303" y="18590"/>
                      <a:pt x="3670" y="18524"/>
                      <a:pt x="4031" y="18380"/>
                    </a:cubicBezTo>
                    <a:cubicBezTo>
                      <a:pt x="5932" y="17646"/>
                      <a:pt x="6499" y="15178"/>
                      <a:pt x="5065" y="13677"/>
                    </a:cubicBezTo>
                    <a:cubicBezTo>
                      <a:pt x="7066" y="10641"/>
                      <a:pt x="10169" y="8540"/>
                      <a:pt x="13704" y="7806"/>
                    </a:cubicBezTo>
                    <a:cubicBezTo>
                      <a:pt x="19775" y="6472"/>
                      <a:pt x="24245" y="7039"/>
                      <a:pt x="32785" y="1335"/>
                    </a:cubicBezTo>
                    <a:lnTo>
                      <a:pt x="309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19;p50">
                <a:extLst>
                  <a:ext uri="{FF2B5EF4-FFF2-40B4-BE49-F238E27FC236}">
                    <a16:creationId xmlns:a16="http://schemas.microsoft.com/office/drawing/2014/main" id="{B38E88F0-8DDE-293C-54F7-58E097D83F55}"/>
                  </a:ext>
                </a:extLst>
              </p:cNvPr>
              <p:cNvSpPr/>
              <p:nvPr/>
            </p:nvSpPr>
            <p:spPr>
              <a:xfrm>
                <a:off x="7397995" y="4008060"/>
                <a:ext cx="55677" cy="913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472" extrusionOk="0">
                    <a:moveTo>
                      <a:pt x="268" y="1"/>
                    </a:moveTo>
                    <a:cubicBezTo>
                      <a:pt x="134" y="1"/>
                      <a:pt x="1" y="134"/>
                      <a:pt x="1" y="301"/>
                    </a:cubicBezTo>
                    <a:lnTo>
                      <a:pt x="1" y="5204"/>
                    </a:lnTo>
                    <a:cubicBezTo>
                      <a:pt x="1" y="5371"/>
                      <a:pt x="134" y="5471"/>
                      <a:pt x="268" y="5471"/>
                    </a:cubicBezTo>
                    <a:lnTo>
                      <a:pt x="3070" y="5471"/>
                    </a:lnTo>
                    <a:cubicBezTo>
                      <a:pt x="3236" y="5471"/>
                      <a:pt x="3336" y="5371"/>
                      <a:pt x="3336" y="5204"/>
                    </a:cubicBezTo>
                    <a:lnTo>
                      <a:pt x="3336" y="301"/>
                    </a:lnTo>
                    <a:cubicBezTo>
                      <a:pt x="3336" y="134"/>
                      <a:pt x="3236" y="1"/>
                      <a:pt x="30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20;p50">
                <a:extLst>
                  <a:ext uri="{FF2B5EF4-FFF2-40B4-BE49-F238E27FC236}">
                    <a16:creationId xmlns:a16="http://schemas.microsoft.com/office/drawing/2014/main" id="{2E70DDD4-2311-FFB3-4532-EA8E15EBB17C}"/>
                  </a:ext>
                </a:extLst>
              </p:cNvPr>
              <p:cNvSpPr/>
              <p:nvPr/>
            </p:nvSpPr>
            <p:spPr>
              <a:xfrm>
                <a:off x="7412478" y="3798233"/>
                <a:ext cx="26729" cy="30113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8048" extrusionOk="0">
                    <a:moveTo>
                      <a:pt x="0" y="1"/>
                    </a:moveTo>
                    <a:lnTo>
                      <a:pt x="0" y="18047"/>
                    </a:lnTo>
                    <a:lnTo>
                      <a:pt x="1601" y="18047"/>
                    </a:lnTo>
                    <a:lnTo>
                      <a:pt x="160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21;p50">
                <a:extLst>
                  <a:ext uri="{FF2B5EF4-FFF2-40B4-BE49-F238E27FC236}">
                    <a16:creationId xmlns:a16="http://schemas.microsoft.com/office/drawing/2014/main" id="{4A7EDB3E-1FE8-9FC1-EA05-1D4F2FAEA6D4}"/>
                  </a:ext>
                </a:extLst>
              </p:cNvPr>
              <p:cNvSpPr/>
              <p:nvPr/>
            </p:nvSpPr>
            <p:spPr>
              <a:xfrm>
                <a:off x="7011194" y="2593297"/>
                <a:ext cx="933374" cy="735791"/>
              </a:xfrm>
              <a:custGeom>
                <a:avLst/>
                <a:gdLst/>
                <a:ahLst/>
                <a:cxnLst/>
                <a:rect l="l" t="t" r="r" b="b"/>
                <a:pathLst>
                  <a:path w="55941" h="44099" extrusionOk="0">
                    <a:moveTo>
                      <a:pt x="42664" y="1"/>
                    </a:moveTo>
                    <a:cubicBezTo>
                      <a:pt x="41764" y="4937"/>
                      <a:pt x="41197" y="9941"/>
                      <a:pt x="40996" y="14945"/>
                    </a:cubicBezTo>
                    <a:cubicBezTo>
                      <a:pt x="40896" y="18814"/>
                      <a:pt x="40830" y="22116"/>
                      <a:pt x="40763" y="25052"/>
                    </a:cubicBezTo>
                    <a:cubicBezTo>
                      <a:pt x="40596" y="34125"/>
                      <a:pt x="40496" y="39162"/>
                      <a:pt x="39062" y="40530"/>
                    </a:cubicBezTo>
                    <a:cubicBezTo>
                      <a:pt x="38862" y="40663"/>
                      <a:pt x="37694" y="41397"/>
                      <a:pt x="35226" y="41597"/>
                    </a:cubicBezTo>
                    <a:cubicBezTo>
                      <a:pt x="34525" y="41664"/>
                      <a:pt x="32324" y="41697"/>
                      <a:pt x="29321" y="41697"/>
                    </a:cubicBezTo>
                    <a:cubicBezTo>
                      <a:pt x="19848" y="41664"/>
                      <a:pt x="9841" y="41597"/>
                      <a:pt x="9707" y="41597"/>
                    </a:cubicBezTo>
                    <a:lnTo>
                      <a:pt x="9107" y="41597"/>
                    </a:lnTo>
                    <a:cubicBezTo>
                      <a:pt x="9107" y="41597"/>
                      <a:pt x="9074" y="41630"/>
                      <a:pt x="9040" y="41664"/>
                    </a:cubicBezTo>
                    <a:cubicBezTo>
                      <a:pt x="3336" y="41630"/>
                      <a:pt x="1869" y="41597"/>
                      <a:pt x="1768" y="41597"/>
                    </a:cubicBezTo>
                    <a:lnTo>
                      <a:pt x="1201" y="41597"/>
                    </a:lnTo>
                    <a:cubicBezTo>
                      <a:pt x="1" y="42631"/>
                      <a:pt x="701" y="43965"/>
                      <a:pt x="1768" y="43965"/>
                    </a:cubicBezTo>
                    <a:cubicBezTo>
                      <a:pt x="2536" y="43965"/>
                      <a:pt x="16112" y="44099"/>
                      <a:pt x="25419" y="44099"/>
                    </a:cubicBezTo>
                    <a:lnTo>
                      <a:pt x="36260" y="44099"/>
                    </a:lnTo>
                    <a:cubicBezTo>
                      <a:pt x="41130" y="44099"/>
                      <a:pt x="45166" y="44065"/>
                      <a:pt x="46267" y="43965"/>
                    </a:cubicBezTo>
                    <a:cubicBezTo>
                      <a:pt x="49703" y="43698"/>
                      <a:pt x="51237" y="42531"/>
                      <a:pt x="51404" y="42398"/>
                    </a:cubicBezTo>
                    <a:cubicBezTo>
                      <a:pt x="53706" y="40363"/>
                      <a:pt x="53806" y="35893"/>
                      <a:pt x="54006" y="25118"/>
                    </a:cubicBezTo>
                    <a:cubicBezTo>
                      <a:pt x="54073" y="22183"/>
                      <a:pt x="54139" y="18881"/>
                      <a:pt x="54239" y="15011"/>
                    </a:cubicBezTo>
                    <a:cubicBezTo>
                      <a:pt x="54439" y="9974"/>
                      <a:pt x="55007" y="4971"/>
                      <a:pt x="55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22;p50">
                <a:extLst>
                  <a:ext uri="{FF2B5EF4-FFF2-40B4-BE49-F238E27FC236}">
                    <a16:creationId xmlns:a16="http://schemas.microsoft.com/office/drawing/2014/main" id="{37BD27A8-8FED-BC8E-B52C-13A9768731E2}"/>
                  </a:ext>
                </a:extLst>
              </p:cNvPr>
              <p:cNvSpPr/>
              <p:nvPr/>
            </p:nvSpPr>
            <p:spPr>
              <a:xfrm>
                <a:off x="6357804" y="3882174"/>
                <a:ext cx="338955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5" h="13031" extrusionOk="0">
                    <a:moveTo>
                      <a:pt x="9515" y="1"/>
                    </a:moveTo>
                    <a:cubicBezTo>
                      <a:pt x="9043" y="1"/>
                      <a:pt x="8553" y="161"/>
                      <a:pt x="8106" y="607"/>
                    </a:cubicBezTo>
                    <a:lnTo>
                      <a:pt x="9073" y="5511"/>
                    </a:lnTo>
                    <a:cubicBezTo>
                      <a:pt x="9073" y="5511"/>
                      <a:pt x="8239" y="7279"/>
                      <a:pt x="5004" y="8713"/>
                    </a:cubicBezTo>
                    <a:cubicBezTo>
                      <a:pt x="1768" y="10181"/>
                      <a:pt x="200" y="10815"/>
                      <a:pt x="200" y="11215"/>
                    </a:cubicBezTo>
                    <a:cubicBezTo>
                      <a:pt x="200" y="11648"/>
                      <a:pt x="0" y="12582"/>
                      <a:pt x="834" y="12883"/>
                    </a:cubicBezTo>
                    <a:cubicBezTo>
                      <a:pt x="1112" y="12994"/>
                      <a:pt x="3266" y="13031"/>
                      <a:pt x="6013" y="13031"/>
                    </a:cubicBezTo>
                    <a:cubicBezTo>
                      <a:pt x="11508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880" y="1208"/>
                      <a:pt x="18880" y="907"/>
                    </a:cubicBezTo>
                    <a:cubicBezTo>
                      <a:pt x="18880" y="836"/>
                      <a:pt x="18375" y="810"/>
                      <a:pt x="17634" y="810"/>
                    </a:cubicBezTo>
                    <a:cubicBezTo>
                      <a:pt x="15596" y="810"/>
                      <a:pt x="11775" y="1008"/>
                      <a:pt x="11775" y="1008"/>
                    </a:cubicBezTo>
                    <a:cubicBezTo>
                      <a:pt x="11775" y="1008"/>
                      <a:pt x="10701" y="1"/>
                      <a:pt x="9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23;p50">
                <a:extLst>
                  <a:ext uri="{FF2B5EF4-FFF2-40B4-BE49-F238E27FC236}">
                    <a16:creationId xmlns:a16="http://schemas.microsoft.com/office/drawing/2014/main" id="{90071FED-CADE-AD2A-1057-461E515B8731}"/>
                  </a:ext>
                </a:extLst>
              </p:cNvPr>
              <p:cNvSpPr/>
              <p:nvPr/>
            </p:nvSpPr>
            <p:spPr>
              <a:xfrm>
                <a:off x="6554266" y="3898975"/>
                <a:ext cx="128574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338" fill="none" extrusionOk="0">
                    <a:moveTo>
                      <a:pt x="0" y="1"/>
                    </a:moveTo>
                    <a:cubicBezTo>
                      <a:pt x="0" y="1"/>
                      <a:pt x="501" y="4704"/>
                      <a:pt x="834" y="5004"/>
                    </a:cubicBezTo>
                    <a:cubicBezTo>
                      <a:pt x="1134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24;p50">
                <a:extLst>
                  <a:ext uri="{FF2B5EF4-FFF2-40B4-BE49-F238E27FC236}">
                    <a16:creationId xmlns:a16="http://schemas.microsoft.com/office/drawing/2014/main" id="{354B1D85-6577-3B92-C4DA-F2D2E058162F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25;p50">
                <a:extLst>
                  <a:ext uri="{FF2B5EF4-FFF2-40B4-BE49-F238E27FC236}">
                    <a16:creationId xmlns:a16="http://schemas.microsoft.com/office/drawing/2014/main" id="{B6B29FE7-02DB-031B-D29D-7CE4BDC4F01C}"/>
                  </a:ext>
                </a:extLst>
              </p:cNvPr>
              <p:cNvSpPr/>
              <p:nvPr/>
            </p:nvSpPr>
            <p:spPr>
              <a:xfrm>
                <a:off x="6560940" y="3949631"/>
                <a:ext cx="12190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01" fill="none" extrusionOk="0">
                    <a:moveTo>
                      <a:pt x="7306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26;p50">
                <a:extLst>
                  <a:ext uri="{FF2B5EF4-FFF2-40B4-BE49-F238E27FC236}">
                    <a16:creationId xmlns:a16="http://schemas.microsoft.com/office/drawing/2014/main" id="{3B8012B9-C950-EF3E-8FE1-21B61BC03D8D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27;p50">
                <a:extLst>
                  <a:ext uri="{FF2B5EF4-FFF2-40B4-BE49-F238E27FC236}">
                    <a16:creationId xmlns:a16="http://schemas.microsoft.com/office/drawing/2014/main" id="{D17FC5C6-00A3-35FA-1D02-A1B5BAAA56CF}"/>
                  </a:ext>
                </a:extLst>
              </p:cNvPr>
              <p:cNvSpPr/>
              <p:nvPr/>
            </p:nvSpPr>
            <p:spPr>
              <a:xfrm>
                <a:off x="6361141" y="4083191"/>
                <a:ext cx="332281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5" h="1" fill="none" extrusionOk="0">
                    <a:moveTo>
                      <a:pt x="0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28;p50">
                <a:extLst>
                  <a:ext uri="{FF2B5EF4-FFF2-40B4-BE49-F238E27FC236}">
                    <a16:creationId xmlns:a16="http://schemas.microsoft.com/office/drawing/2014/main" id="{C21BD35A-8EB5-58F6-0C2C-A2EEAFC3CED8}"/>
                  </a:ext>
                </a:extLst>
              </p:cNvPr>
              <p:cNvSpPr/>
              <p:nvPr/>
            </p:nvSpPr>
            <p:spPr>
              <a:xfrm>
                <a:off x="6503612" y="2911641"/>
                <a:ext cx="207061" cy="981244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58810" extrusionOk="0">
                    <a:moveTo>
                      <a:pt x="12410" y="1"/>
                    </a:moveTo>
                    <a:lnTo>
                      <a:pt x="6505" y="434"/>
                    </a:lnTo>
                    <a:cubicBezTo>
                      <a:pt x="5571" y="2269"/>
                      <a:pt x="4871" y="4204"/>
                      <a:pt x="4404" y="6205"/>
                    </a:cubicBezTo>
                    <a:cubicBezTo>
                      <a:pt x="3670" y="9307"/>
                      <a:pt x="1" y="18914"/>
                      <a:pt x="2269" y="35693"/>
                    </a:cubicBezTo>
                    <a:cubicBezTo>
                      <a:pt x="4537" y="52438"/>
                      <a:pt x="5371" y="58810"/>
                      <a:pt x="5371" y="58810"/>
                    </a:cubicBezTo>
                    <a:lnTo>
                      <a:pt x="8774" y="58810"/>
                    </a:lnTo>
                    <a:cubicBezTo>
                      <a:pt x="9174" y="58643"/>
                      <a:pt x="9574" y="58409"/>
                      <a:pt x="9875" y="58109"/>
                    </a:cubicBezTo>
                    <a:cubicBezTo>
                      <a:pt x="10375" y="57675"/>
                      <a:pt x="10675" y="57042"/>
                      <a:pt x="10708" y="56408"/>
                    </a:cubicBezTo>
                    <a:cubicBezTo>
                      <a:pt x="10842" y="55541"/>
                      <a:pt x="9875" y="54573"/>
                      <a:pt x="9608" y="54140"/>
                    </a:cubicBezTo>
                    <a:cubicBezTo>
                      <a:pt x="9307" y="53706"/>
                      <a:pt x="9875" y="53306"/>
                      <a:pt x="9875" y="51905"/>
                    </a:cubicBezTo>
                    <a:cubicBezTo>
                      <a:pt x="9875" y="50470"/>
                      <a:pt x="9307" y="49203"/>
                      <a:pt x="9307" y="48802"/>
                    </a:cubicBezTo>
                    <a:cubicBezTo>
                      <a:pt x="9307" y="48369"/>
                      <a:pt x="5205" y="24819"/>
                      <a:pt x="5938" y="22150"/>
                    </a:cubicBezTo>
                    <a:cubicBezTo>
                      <a:pt x="6639" y="19448"/>
                      <a:pt x="12410" y="1"/>
                      <a:pt x="12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29;p50">
                <a:extLst>
                  <a:ext uri="{FF2B5EF4-FFF2-40B4-BE49-F238E27FC236}">
                    <a16:creationId xmlns:a16="http://schemas.microsoft.com/office/drawing/2014/main" id="{E2117784-012B-A15C-2BE3-9D3133EF5CC3}"/>
                  </a:ext>
                </a:extLst>
              </p:cNvPr>
              <p:cNvSpPr/>
              <p:nvPr/>
            </p:nvSpPr>
            <p:spPr>
              <a:xfrm>
                <a:off x="6277651" y="3882174"/>
                <a:ext cx="338972" cy="217422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3031" extrusionOk="0">
                    <a:moveTo>
                      <a:pt x="9542" y="1"/>
                    </a:moveTo>
                    <a:cubicBezTo>
                      <a:pt x="9074" y="1"/>
                      <a:pt x="8587" y="161"/>
                      <a:pt x="8140" y="607"/>
                    </a:cubicBezTo>
                    <a:lnTo>
                      <a:pt x="9074" y="5511"/>
                    </a:lnTo>
                    <a:cubicBezTo>
                      <a:pt x="9074" y="5511"/>
                      <a:pt x="8240" y="7279"/>
                      <a:pt x="5004" y="8713"/>
                    </a:cubicBezTo>
                    <a:cubicBezTo>
                      <a:pt x="1769" y="10181"/>
                      <a:pt x="201" y="10815"/>
                      <a:pt x="201" y="11215"/>
                    </a:cubicBezTo>
                    <a:cubicBezTo>
                      <a:pt x="201" y="11648"/>
                      <a:pt x="1" y="12582"/>
                      <a:pt x="835" y="12883"/>
                    </a:cubicBezTo>
                    <a:cubicBezTo>
                      <a:pt x="1113" y="12994"/>
                      <a:pt x="3266" y="13031"/>
                      <a:pt x="6014" y="13031"/>
                    </a:cubicBezTo>
                    <a:cubicBezTo>
                      <a:pt x="11509" y="13031"/>
                      <a:pt x="19381" y="12883"/>
                      <a:pt x="19381" y="12883"/>
                    </a:cubicBezTo>
                    <a:cubicBezTo>
                      <a:pt x="19381" y="12883"/>
                      <a:pt x="20315" y="12482"/>
                      <a:pt x="20315" y="10514"/>
                    </a:cubicBezTo>
                    <a:cubicBezTo>
                      <a:pt x="20315" y="8513"/>
                      <a:pt x="19481" y="4877"/>
                      <a:pt x="19481" y="4043"/>
                    </a:cubicBezTo>
                    <a:cubicBezTo>
                      <a:pt x="19481" y="3209"/>
                      <a:pt x="18914" y="1208"/>
                      <a:pt x="18914" y="907"/>
                    </a:cubicBezTo>
                    <a:cubicBezTo>
                      <a:pt x="18914" y="836"/>
                      <a:pt x="18407" y="810"/>
                      <a:pt x="17662" y="810"/>
                    </a:cubicBezTo>
                    <a:cubicBezTo>
                      <a:pt x="15615" y="810"/>
                      <a:pt x="11776" y="1008"/>
                      <a:pt x="11776" y="1008"/>
                    </a:cubicBezTo>
                    <a:cubicBezTo>
                      <a:pt x="11776" y="1008"/>
                      <a:pt x="10718" y="1"/>
                      <a:pt x="9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30;p50">
                <a:extLst>
                  <a:ext uri="{FF2B5EF4-FFF2-40B4-BE49-F238E27FC236}">
                    <a16:creationId xmlns:a16="http://schemas.microsoft.com/office/drawing/2014/main" id="{486F3ACA-122E-9095-9B6C-4A46CA65AEC6}"/>
                  </a:ext>
                </a:extLst>
              </p:cNvPr>
              <p:cNvSpPr/>
              <p:nvPr/>
            </p:nvSpPr>
            <p:spPr>
              <a:xfrm>
                <a:off x="6474113" y="3898975"/>
                <a:ext cx="128591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338" fill="none" extrusionOk="0">
                    <a:moveTo>
                      <a:pt x="1" y="1"/>
                    </a:moveTo>
                    <a:cubicBezTo>
                      <a:pt x="1" y="1"/>
                      <a:pt x="535" y="4704"/>
                      <a:pt x="835" y="5004"/>
                    </a:cubicBezTo>
                    <a:cubicBezTo>
                      <a:pt x="1135" y="5338"/>
                      <a:pt x="7706" y="5338"/>
                      <a:pt x="7706" y="5338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31;p50">
                <a:extLst>
                  <a:ext uri="{FF2B5EF4-FFF2-40B4-BE49-F238E27FC236}">
                    <a16:creationId xmlns:a16="http://schemas.microsoft.com/office/drawing/2014/main" id="{7B4BB186-235E-0C8A-465F-79975714042B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32;p50">
                <a:extLst>
                  <a:ext uri="{FF2B5EF4-FFF2-40B4-BE49-F238E27FC236}">
                    <a16:creationId xmlns:a16="http://schemas.microsoft.com/office/drawing/2014/main" id="{413ED4FD-4A3A-71FF-A53C-0E579A2C4280}"/>
                  </a:ext>
                </a:extLst>
              </p:cNvPr>
              <p:cNvSpPr/>
              <p:nvPr/>
            </p:nvSpPr>
            <p:spPr>
              <a:xfrm>
                <a:off x="6481355" y="3949631"/>
                <a:ext cx="121350" cy="168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1" fill="none" extrusionOk="0">
                    <a:moveTo>
                      <a:pt x="7272" y="0"/>
                    </a:moveTo>
                    <a:lnTo>
                      <a:pt x="1" y="100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33;p50">
                <a:extLst>
                  <a:ext uri="{FF2B5EF4-FFF2-40B4-BE49-F238E27FC236}">
                    <a16:creationId xmlns:a16="http://schemas.microsoft.com/office/drawing/2014/main" id="{3FC1531D-F83E-677F-B892-BB7B4D288EA6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134;p50">
                <a:extLst>
                  <a:ext uri="{FF2B5EF4-FFF2-40B4-BE49-F238E27FC236}">
                    <a16:creationId xmlns:a16="http://schemas.microsoft.com/office/drawing/2014/main" id="{1E602398-9D7F-35A7-CED7-44CAC16D4C00}"/>
                  </a:ext>
                </a:extLst>
              </p:cNvPr>
              <p:cNvSpPr/>
              <p:nvPr/>
            </p:nvSpPr>
            <p:spPr>
              <a:xfrm>
                <a:off x="6280988" y="4083191"/>
                <a:ext cx="332298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9916" h="1" fill="none" extrusionOk="0">
                    <a:moveTo>
                      <a:pt x="1" y="1"/>
                    </a:moveTo>
                    <a:lnTo>
                      <a:pt x="19915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135;p50">
                <a:extLst>
                  <a:ext uri="{FF2B5EF4-FFF2-40B4-BE49-F238E27FC236}">
                    <a16:creationId xmlns:a16="http://schemas.microsoft.com/office/drawing/2014/main" id="{24DD75D3-F9F3-ACB3-012D-F73EC1B4D77E}"/>
                  </a:ext>
                </a:extLst>
              </p:cNvPr>
              <p:cNvSpPr/>
              <p:nvPr/>
            </p:nvSpPr>
            <p:spPr>
              <a:xfrm>
                <a:off x="6319947" y="2911641"/>
                <a:ext cx="324506" cy="990354"/>
              </a:xfrm>
              <a:custGeom>
                <a:avLst/>
                <a:gdLst/>
                <a:ahLst/>
                <a:cxnLst/>
                <a:rect l="l" t="t" r="r" b="b"/>
                <a:pathLst>
                  <a:path w="19449" h="59356" extrusionOk="0">
                    <a:moveTo>
                      <a:pt x="168" y="1"/>
                    </a:moveTo>
                    <a:cubicBezTo>
                      <a:pt x="168" y="1"/>
                      <a:pt x="1" y="12276"/>
                      <a:pt x="735" y="17480"/>
                    </a:cubicBezTo>
                    <a:cubicBezTo>
                      <a:pt x="1435" y="22717"/>
                      <a:pt x="4104" y="34826"/>
                      <a:pt x="4538" y="41464"/>
                    </a:cubicBezTo>
                    <a:cubicBezTo>
                      <a:pt x="4938" y="48069"/>
                      <a:pt x="5672" y="51204"/>
                      <a:pt x="5672" y="51204"/>
                    </a:cubicBezTo>
                    <a:cubicBezTo>
                      <a:pt x="5672" y="51204"/>
                      <a:pt x="4671" y="52038"/>
                      <a:pt x="4671" y="52872"/>
                    </a:cubicBezTo>
                    <a:cubicBezTo>
                      <a:pt x="4671" y="53706"/>
                      <a:pt x="5205" y="53706"/>
                      <a:pt x="5071" y="54974"/>
                    </a:cubicBezTo>
                    <a:cubicBezTo>
                      <a:pt x="4938" y="56274"/>
                      <a:pt x="4371" y="56675"/>
                      <a:pt x="4804" y="57242"/>
                    </a:cubicBezTo>
                    <a:cubicBezTo>
                      <a:pt x="5205" y="57809"/>
                      <a:pt x="5505" y="58910"/>
                      <a:pt x="6906" y="59210"/>
                    </a:cubicBezTo>
                    <a:cubicBezTo>
                      <a:pt x="7441" y="59312"/>
                      <a:pt x="8740" y="59355"/>
                      <a:pt x="10220" y="59355"/>
                    </a:cubicBezTo>
                    <a:cubicBezTo>
                      <a:pt x="12614" y="59355"/>
                      <a:pt x="15480" y="59241"/>
                      <a:pt x="16346" y="59076"/>
                    </a:cubicBezTo>
                    <a:cubicBezTo>
                      <a:pt x="17747" y="58776"/>
                      <a:pt x="18481" y="57375"/>
                      <a:pt x="18481" y="56241"/>
                    </a:cubicBezTo>
                    <a:cubicBezTo>
                      <a:pt x="18481" y="55107"/>
                      <a:pt x="18047" y="54273"/>
                      <a:pt x="18047" y="53005"/>
                    </a:cubicBezTo>
                    <a:cubicBezTo>
                      <a:pt x="18047" y="51738"/>
                      <a:pt x="18748" y="50604"/>
                      <a:pt x="18748" y="49770"/>
                    </a:cubicBezTo>
                    <a:cubicBezTo>
                      <a:pt x="18748" y="48903"/>
                      <a:pt x="18481" y="48502"/>
                      <a:pt x="18481" y="47635"/>
                    </a:cubicBezTo>
                    <a:cubicBezTo>
                      <a:pt x="18481" y="46801"/>
                      <a:pt x="16646" y="33258"/>
                      <a:pt x="16646" y="30456"/>
                    </a:cubicBezTo>
                    <a:cubicBezTo>
                      <a:pt x="16646" y="27621"/>
                      <a:pt x="16513" y="18047"/>
                      <a:pt x="16913" y="15645"/>
                    </a:cubicBezTo>
                    <a:cubicBezTo>
                      <a:pt x="17347" y="13244"/>
                      <a:pt x="19448" y="1835"/>
                      <a:pt x="19448" y="1835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136;p50">
                <a:extLst>
                  <a:ext uri="{FF2B5EF4-FFF2-40B4-BE49-F238E27FC236}">
                    <a16:creationId xmlns:a16="http://schemas.microsoft.com/office/drawing/2014/main" id="{45C1EC25-4558-1176-147B-99562E6188B9}"/>
                  </a:ext>
                </a:extLst>
              </p:cNvPr>
              <p:cNvSpPr/>
              <p:nvPr/>
            </p:nvSpPr>
            <p:spPr>
              <a:xfrm>
                <a:off x="6445733" y="2990677"/>
                <a:ext cx="104097" cy="905543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54273" fill="none" extrusionOk="0">
                    <a:moveTo>
                      <a:pt x="1" y="1"/>
                    </a:moveTo>
                    <a:cubicBezTo>
                      <a:pt x="1" y="1"/>
                      <a:pt x="701" y="19381"/>
                      <a:pt x="2102" y="25852"/>
                    </a:cubicBezTo>
                    <a:cubicBezTo>
                      <a:pt x="3470" y="32290"/>
                      <a:pt x="5304" y="42898"/>
                      <a:pt x="4871" y="44299"/>
                    </a:cubicBezTo>
                    <a:cubicBezTo>
                      <a:pt x="4404" y="45667"/>
                      <a:pt x="3703" y="48902"/>
                      <a:pt x="3703" y="48902"/>
                    </a:cubicBezTo>
                    <a:cubicBezTo>
                      <a:pt x="3703" y="48902"/>
                      <a:pt x="6238" y="48435"/>
                      <a:pt x="6238" y="49836"/>
                    </a:cubicBezTo>
                    <a:cubicBezTo>
                      <a:pt x="6238" y="51204"/>
                      <a:pt x="2536" y="52138"/>
                      <a:pt x="3470" y="52838"/>
                    </a:cubicBezTo>
                    <a:cubicBezTo>
                      <a:pt x="4404" y="53506"/>
                      <a:pt x="5304" y="54273"/>
                      <a:pt x="5304" y="54273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137;p50">
                <a:extLst>
                  <a:ext uri="{FF2B5EF4-FFF2-40B4-BE49-F238E27FC236}">
                    <a16:creationId xmlns:a16="http://schemas.microsoft.com/office/drawing/2014/main" id="{575FC783-A6DB-CAB1-42E6-D7BFDC784721}"/>
                  </a:ext>
                </a:extLst>
              </p:cNvPr>
              <p:cNvSpPr/>
              <p:nvPr/>
            </p:nvSpPr>
            <p:spPr>
              <a:xfrm>
                <a:off x="6014967" y="1580920"/>
                <a:ext cx="137484" cy="145843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8741" extrusionOk="0">
                    <a:moveTo>
                      <a:pt x="8239" y="1"/>
                    </a:moveTo>
                    <a:lnTo>
                      <a:pt x="234" y="67"/>
                    </a:lnTo>
                    <a:lnTo>
                      <a:pt x="0" y="8740"/>
                    </a:lnTo>
                    <a:lnTo>
                      <a:pt x="8173" y="8674"/>
                    </a:lnTo>
                    <a:lnTo>
                      <a:pt x="823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138;p50">
                <a:extLst>
                  <a:ext uri="{FF2B5EF4-FFF2-40B4-BE49-F238E27FC236}">
                    <a16:creationId xmlns:a16="http://schemas.microsoft.com/office/drawing/2014/main" id="{6DE86375-FB1F-8C99-A909-C83E56039BDF}"/>
                  </a:ext>
                </a:extLst>
              </p:cNvPr>
              <p:cNvSpPr/>
              <p:nvPr/>
            </p:nvSpPr>
            <p:spPr>
              <a:xfrm>
                <a:off x="6099558" y="1584257"/>
                <a:ext cx="129693" cy="26439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5846" extrusionOk="0">
                    <a:moveTo>
                      <a:pt x="3770" y="0"/>
                    </a:moveTo>
                    <a:cubicBezTo>
                      <a:pt x="3437" y="0"/>
                      <a:pt x="3138" y="75"/>
                      <a:pt x="3103" y="234"/>
                    </a:cubicBezTo>
                    <a:cubicBezTo>
                      <a:pt x="3036" y="501"/>
                      <a:pt x="2469" y="5238"/>
                      <a:pt x="2469" y="5238"/>
                    </a:cubicBezTo>
                    <a:cubicBezTo>
                      <a:pt x="2469" y="5238"/>
                      <a:pt x="1902" y="2770"/>
                      <a:pt x="2035" y="2069"/>
                    </a:cubicBezTo>
                    <a:cubicBezTo>
                      <a:pt x="2202" y="1369"/>
                      <a:pt x="1702" y="735"/>
                      <a:pt x="1001" y="735"/>
                    </a:cubicBezTo>
                    <a:cubicBezTo>
                      <a:pt x="301" y="735"/>
                      <a:pt x="67" y="2936"/>
                      <a:pt x="301" y="3970"/>
                    </a:cubicBezTo>
                    <a:cubicBezTo>
                      <a:pt x="501" y="5004"/>
                      <a:pt x="1" y="7640"/>
                      <a:pt x="1" y="8740"/>
                    </a:cubicBezTo>
                    <a:cubicBezTo>
                      <a:pt x="1" y="9875"/>
                      <a:pt x="1135" y="10875"/>
                      <a:pt x="1902" y="12476"/>
                    </a:cubicBezTo>
                    <a:cubicBezTo>
                      <a:pt x="2702" y="14111"/>
                      <a:pt x="4437" y="15846"/>
                      <a:pt x="4437" y="15846"/>
                    </a:cubicBezTo>
                    <a:lnTo>
                      <a:pt x="7773" y="14244"/>
                    </a:lnTo>
                    <a:cubicBezTo>
                      <a:pt x="7773" y="14244"/>
                      <a:pt x="5805" y="11276"/>
                      <a:pt x="5871" y="11009"/>
                    </a:cubicBezTo>
                    <a:cubicBezTo>
                      <a:pt x="6072" y="10408"/>
                      <a:pt x="6372" y="9841"/>
                      <a:pt x="6705" y="9341"/>
                    </a:cubicBezTo>
                    <a:cubicBezTo>
                      <a:pt x="7172" y="8474"/>
                      <a:pt x="7406" y="6405"/>
                      <a:pt x="7339" y="5572"/>
                    </a:cubicBezTo>
                    <a:cubicBezTo>
                      <a:pt x="7239" y="4738"/>
                      <a:pt x="5271" y="3603"/>
                      <a:pt x="5271" y="3403"/>
                    </a:cubicBezTo>
                    <a:cubicBezTo>
                      <a:pt x="5271" y="3170"/>
                      <a:pt x="5504" y="2136"/>
                      <a:pt x="5504" y="1202"/>
                    </a:cubicBezTo>
                    <a:cubicBezTo>
                      <a:pt x="5504" y="301"/>
                      <a:pt x="5004" y="368"/>
                      <a:pt x="4570" y="168"/>
                    </a:cubicBezTo>
                    <a:cubicBezTo>
                      <a:pt x="4383" y="58"/>
                      <a:pt x="4063" y="0"/>
                      <a:pt x="37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39;p50">
                <a:extLst>
                  <a:ext uri="{FF2B5EF4-FFF2-40B4-BE49-F238E27FC236}">
                    <a16:creationId xmlns:a16="http://schemas.microsoft.com/office/drawing/2014/main" id="{3B626B03-9D4B-02EC-1AD6-2F6D43D12AAA}"/>
                  </a:ext>
                </a:extLst>
              </p:cNvPr>
              <p:cNvSpPr/>
              <p:nvPr/>
            </p:nvSpPr>
            <p:spPr>
              <a:xfrm>
                <a:off x="6148528" y="1799089"/>
                <a:ext cx="392965" cy="423014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25353" extrusionOk="0">
                    <a:moveTo>
                      <a:pt x="4804" y="1"/>
                    </a:moveTo>
                    <a:lnTo>
                      <a:pt x="1" y="3670"/>
                    </a:lnTo>
                    <a:cubicBezTo>
                      <a:pt x="1" y="3670"/>
                      <a:pt x="8173" y="20582"/>
                      <a:pt x="8474" y="21149"/>
                    </a:cubicBezTo>
                    <a:cubicBezTo>
                      <a:pt x="8741" y="21683"/>
                      <a:pt x="14645" y="25352"/>
                      <a:pt x="14645" y="25352"/>
                    </a:cubicBezTo>
                    <a:lnTo>
                      <a:pt x="23551" y="14378"/>
                    </a:lnTo>
                    <a:cubicBezTo>
                      <a:pt x="23551" y="14378"/>
                      <a:pt x="12410" y="10842"/>
                      <a:pt x="12110" y="10408"/>
                    </a:cubicBezTo>
                    <a:cubicBezTo>
                      <a:pt x="11843" y="10008"/>
                      <a:pt x="4804" y="1"/>
                      <a:pt x="48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140;p50">
                <a:extLst>
                  <a:ext uri="{FF2B5EF4-FFF2-40B4-BE49-F238E27FC236}">
                    <a16:creationId xmlns:a16="http://schemas.microsoft.com/office/drawing/2014/main" id="{11853CDE-C069-1D7E-3D5C-5DAD7B857590}"/>
                  </a:ext>
                </a:extLst>
              </p:cNvPr>
              <p:cNvSpPr/>
              <p:nvPr/>
            </p:nvSpPr>
            <p:spPr>
              <a:xfrm>
                <a:off x="6316059" y="2834842"/>
                <a:ext cx="434694" cy="147562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8844" extrusionOk="0">
                    <a:moveTo>
                      <a:pt x="26052" y="1"/>
                    </a:moveTo>
                    <a:cubicBezTo>
                      <a:pt x="26052" y="1"/>
                      <a:pt x="15882" y="820"/>
                      <a:pt x="10209" y="820"/>
                    </a:cubicBezTo>
                    <a:cubicBezTo>
                      <a:pt x="9208" y="820"/>
                      <a:pt x="8346" y="794"/>
                      <a:pt x="7706" y="734"/>
                    </a:cubicBezTo>
                    <a:cubicBezTo>
                      <a:pt x="3436" y="301"/>
                      <a:pt x="401" y="101"/>
                      <a:pt x="401" y="101"/>
                    </a:cubicBezTo>
                    <a:lnTo>
                      <a:pt x="0" y="6672"/>
                    </a:lnTo>
                    <a:cubicBezTo>
                      <a:pt x="0" y="6672"/>
                      <a:pt x="5174" y="8843"/>
                      <a:pt x="10865" y="8843"/>
                    </a:cubicBezTo>
                    <a:cubicBezTo>
                      <a:pt x="10990" y="8843"/>
                      <a:pt x="11116" y="8842"/>
                      <a:pt x="11242" y="8840"/>
                    </a:cubicBezTo>
                    <a:cubicBezTo>
                      <a:pt x="17079" y="8740"/>
                      <a:pt x="24918" y="6438"/>
                      <a:pt x="24918" y="6438"/>
                    </a:cubicBezTo>
                    <a:lnTo>
                      <a:pt x="260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41;p50">
                <a:extLst>
                  <a:ext uri="{FF2B5EF4-FFF2-40B4-BE49-F238E27FC236}">
                    <a16:creationId xmlns:a16="http://schemas.microsoft.com/office/drawing/2014/main" id="{9F4F1B20-E2DA-85DB-78FD-788689DC296E}"/>
                  </a:ext>
                </a:extLst>
              </p:cNvPr>
              <p:cNvSpPr/>
              <p:nvPr/>
            </p:nvSpPr>
            <p:spPr>
              <a:xfrm>
                <a:off x="6240928" y="2053030"/>
                <a:ext cx="554909" cy="807703"/>
              </a:xfrm>
              <a:custGeom>
                <a:avLst/>
                <a:gdLst/>
                <a:ahLst/>
                <a:cxnLst/>
                <a:rect l="l" t="t" r="r" b="b"/>
                <a:pathLst>
                  <a:path w="33258" h="48409" extrusionOk="0">
                    <a:moveTo>
                      <a:pt x="22882" y="0"/>
                    </a:moveTo>
                    <a:cubicBezTo>
                      <a:pt x="22634" y="0"/>
                      <a:pt x="22379" y="8"/>
                      <a:pt x="22116" y="25"/>
                    </a:cubicBezTo>
                    <a:cubicBezTo>
                      <a:pt x="18447" y="325"/>
                      <a:pt x="14878" y="1393"/>
                      <a:pt x="11675" y="3161"/>
                    </a:cubicBezTo>
                    <a:cubicBezTo>
                      <a:pt x="10508" y="3928"/>
                      <a:pt x="9474" y="4929"/>
                      <a:pt x="8673" y="6096"/>
                    </a:cubicBezTo>
                    <a:cubicBezTo>
                      <a:pt x="8673" y="6096"/>
                      <a:pt x="5237" y="12134"/>
                      <a:pt x="4070" y="16837"/>
                    </a:cubicBezTo>
                    <a:cubicBezTo>
                      <a:pt x="2936" y="21507"/>
                      <a:pt x="634" y="43189"/>
                      <a:pt x="334" y="44457"/>
                    </a:cubicBezTo>
                    <a:cubicBezTo>
                      <a:pt x="0" y="45691"/>
                      <a:pt x="7305" y="48193"/>
                      <a:pt x="12109" y="48293"/>
                    </a:cubicBezTo>
                    <a:cubicBezTo>
                      <a:pt x="14252" y="48338"/>
                      <a:pt x="17571" y="48409"/>
                      <a:pt x="20758" y="48409"/>
                    </a:cubicBezTo>
                    <a:cubicBezTo>
                      <a:pt x="24714" y="48409"/>
                      <a:pt x="28468" y="48299"/>
                      <a:pt x="29521" y="47893"/>
                    </a:cubicBezTo>
                    <a:cubicBezTo>
                      <a:pt x="31389" y="47159"/>
                      <a:pt x="33157" y="46125"/>
                      <a:pt x="33157" y="44957"/>
                    </a:cubicBezTo>
                    <a:cubicBezTo>
                      <a:pt x="33157" y="43823"/>
                      <a:pt x="33257" y="39553"/>
                      <a:pt x="33257" y="36118"/>
                    </a:cubicBezTo>
                    <a:cubicBezTo>
                      <a:pt x="33257" y="32682"/>
                      <a:pt x="32223" y="14535"/>
                      <a:pt x="31289" y="10366"/>
                    </a:cubicBezTo>
                    <a:cubicBezTo>
                      <a:pt x="30355" y="6196"/>
                      <a:pt x="29721" y="3261"/>
                      <a:pt x="29421" y="2760"/>
                    </a:cubicBezTo>
                    <a:cubicBezTo>
                      <a:pt x="29106" y="2257"/>
                      <a:pt x="27039" y="0"/>
                      <a:pt x="228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42;p50">
                <a:extLst>
                  <a:ext uri="{FF2B5EF4-FFF2-40B4-BE49-F238E27FC236}">
                    <a16:creationId xmlns:a16="http://schemas.microsoft.com/office/drawing/2014/main" id="{01399A1B-56D2-A5D3-01BF-99E68B7B99BF}"/>
                  </a:ext>
                </a:extLst>
              </p:cNvPr>
              <p:cNvSpPr/>
              <p:nvPr/>
            </p:nvSpPr>
            <p:spPr>
              <a:xfrm>
                <a:off x="5827965" y="2261939"/>
                <a:ext cx="287199" cy="315246"/>
              </a:xfrm>
              <a:custGeom>
                <a:avLst/>
                <a:gdLst/>
                <a:ahLst/>
                <a:cxnLst/>
                <a:rect l="l" t="t" r="r" b="b"/>
                <a:pathLst>
                  <a:path w="17213" h="18894" extrusionOk="0">
                    <a:moveTo>
                      <a:pt x="3689" y="1"/>
                    </a:moveTo>
                    <a:cubicBezTo>
                      <a:pt x="3107" y="1"/>
                      <a:pt x="2524" y="103"/>
                      <a:pt x="1968" y="313"/>
                    </a:cubicBezTo>
                    <a:cubicBezTo>
                      <a:pt x="1968" y="313"/>
                      <a:pt x="267" y="1014"/>
                      <a:pt x="134" y="2715"/>
                    </a:cubicBezTo>
                    <a:cubicBezTo>
                      <a:pt x="0" y="4383"/>
                      <a:pt x="3102" y="6084"/>
                      <a:pt x="4937" y="8619"/>
                    </a:cubicBezTo>
                    <a:cubicBezTo>
                      <a:pt x="6772" y="11154"/>
                      <a:pt x="9173" y="13823"/>
                      <a:pt x="9173" y="13823"/>
                    </a:cubicBezTo>
                    <a:lnTo>
                      <a:pt x="12843" y="18893"/>
                    </a:lnTo>
                    <a:lnTo>
                      <a:pt x="17213" y="15224"/>
                    </a:lnTo>
                    <a:lnTo>
                      <a:pt x="5938" y="2148"/>
                    </a:lnTo>
                    <a:cubicBezTo>
                      <a:pt x="5938" y="2148"/>
                      <a:pt x="6472" y="914"/>
                      <a:pt x="5771" y="447"/>
                    </a:cubicBezTo>
                    <a:cubicBezTo>
                      <a:pt x="5111" y="153"/>
                      <a:pt x="4400" y="1"/>
                      <a:pt x="3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43;p50">
                <a:extLst>
                  <a:ext uri="{FF2B5EF4-FFF2-40B4-BE49-F238E27FC236}">
                    <a16:creationId xmlns:a16="http://schemas.microsoft.com/office/drawing/2014/main" id="{E89D686F-60FE-F464-5AC3-E49403960930}"/>
                  </a:ext>
                </a:extLst>
              </p:cNvPr>
              <p:cNvSpPr/>
              <p:nvPr/>
            </p:nvSpPr>
            <p:spPr>
              <a:xfrm>
                <a:off x="5865806" y="2262140"/>
                <a:ext cx="411868" cy="329512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19749" extrusionOk="0">
                    <a:moveTo>
                      <a:pt x="12710" y="1"/>
                    </a:moveTo>
                    <a:lnTo>
                      <a:pt x="1" y="4237"/>
                    </a:lnTo>
                    <a:lnTo>
                      <a:pt x="13243" y="19748"/>
                    </a:lnTo>
                    <a:lnTo>
                      <a:pt x="24685" y="13277"/>
                    </a:lnTo>
                    <a:cubicBezTo>
                      <a:pt x="22083" y="11442"/>
                      <a:pt x="19615" y="9408"/>
                      <a:pt x="17346" y="7206"/>
                    </a:cubicBezTo>
                    <a:cubicBezTo>
                      <a:pt x="13544" y="3537"/>
                      <a:pt x="12710" y="1"/>
                      <a:pt x="12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44;p50">
                <a:extLst>
                  <a:ext uri="{FF2B5EF4-FFF2-40B4-BE49-F238E27FC236}">
                    <a16:creationId xmlns:a16="http://schemas.microsoft.com/office/drawing/2014/main" id="{CE419DCA-1FA4-A8BA-7279-EE6521FC1784}"/>
                  </a:ext>
                </a:extLst>
              </p:cNvPr>
              <p:cNvSpPr/>
              <p:nvPr/>
            </p:nvSpPr>
            <p:spPr>
              <a:xfrm>
                <a:off x="5861351" y="2205929"/>
                <a:ext cx="249357" cy="126923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7607" extrusionOk="0">
                    <a:moveTo>
                      <a:pt x="12543" y="1"/>
                    </a:moveTo>
                    <a:lnTo>
                      <a:pt x="1" y="3670"/>
                    </a:lnTo>
                    <a:cubicBezTo>
                      <a:pt x="768" y="3837"/>
                      <a:pt x="1302" y="4537"/>
                      <a:pt x="1235" y="5371"/>
                    </a:cubicBezTo>
                    <a:cubicBezTo>
                      <a:pt x="1168" y="6205"/>
                      <a:pt x="801" y="6973"/>
                      <a:pt x="268" y="7606"/>
                    </a:cubicBezTo>
                    <a:lnTo>
                      <a:pt x="12943" y="3370"/>
                    </a:lnTo>
                    <a:cubicBezTo>
                      <a:pt x="14945" y="835"/>
                      <a:pt x="12543" y="1"/>
                      <a:pt x="1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45;p50">
                <a:extLst>
                  <a:ext uri="{FF2B5EF4-FFF2-40B4-BE49-F238E27FC236}">
                    <a16:creationId xmlns:a16="http://schemas.microsoft.com/office/drawing/2014/main" id="{53B77815-91A0-78D1-FFB0-A0CDC19C2945}"/>
                  </a:ext>
                </a:extLst>
              </p:cNvPr>
              <p:cNvSpPr/>
              <p:nvPr/>
            </p:nvSpPr>
            <p:spPr>
              <a:xfrm>
                <a:off x="5911438" y="2389444"/>
                <a:ext cx="244352" cy="242282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14521" extrusionOk="0">
                    <a:moveTo>
                      <a:pt x="3879" y="1"/>
                    </a:moveTo>
                    <a:cubicBezTo>
                      <a:pt x="3854" y="1"/>
                      <a:pt x="3829" y="4"/>
                      <a:pt x="3804" y="10"/>
                    </a:cubicBezTo>
                    <a:cubicBezTo>
                      <a:pt x="3236" y="177"/>
                      <a:pt x="2369" y="744"/>
                      <a:pt x="2669" y="1277"/>
                    </a:cubicBezTo>
                    <a:cubicBezTo>
                      <a:pt x="2936" y="1811"/>
                      <a:pt x="4204" y="4246"/>
                      <a:pt x="4204" y="4246"/>
                    </a:cubicBezTo>
                    <a:lnTo>
                      <a:pt x="4504" y="5213"/>
                    </a:lnTo>
                    <a:cubicBezTo>
                      <a:pt x="4504" y="5213"/>
                      <a:pt x="1969" y="4813"/>
                      <a:pt x="1535" y="4680"/>
                    </a:cubicBezTo>
                    <a:cubicBezTo>
                      <a:pt x="1457" y="4655"/>
                      <a:pt x="1379" y="4644"/>
                      <a:pt x="1303" y="4644"/>
                    </a:cubicBezTo>
                    <a:cubicBezTo>
                      <a:pt x="866" y="4644"/>
                      <a:pt x="506" y="5030"/>
                      <a:pt x="535" y="5514"/>
                    </a:cubicBezTo>
                    <a:cubicBezTo>
                      <a:pt x="535" y="6214"/>
                      <a:pt x="1" y="6214"/>
                      <a:pt x="701" y="6614"/>
                    </a:cubicBezTo>
                    <a:cubicBezTo>
                      <a:pt x="1402" y="7048"/>
                      <a:pt x="2236" y="7615"/>
                      <a:pt x="2236" y="7615"/>
                    </a:cubicBezTo>
                    <a:cubicBezTo>
                      <a:pt x="2236" y="7615"/>
                      <a:pt x="3236" y="9883"/>
                      <a:pt x="3503" y="10284"/>
                    </a:cubicBezTo>
                    <a:cubicBezTo>
                      <a:pt x="3770" y="10717"/>
                      <a:pt x="6038" y="11685"/>
                      <a:pt x="6439" y="11985"/>
                    </a:cubicBezTo>
                    <a:cubicBezTo>
                      <a:pt x="6872" y="12252"/>
                      <a:pt x="9141" y="12986"/>
                      <a:pt x="10275" y="13219"/>
                    </a:cubicBezTo>
                    <a:cubicBezTo>
                      <a:pt x="11376" y="13486"/>
                      <a:pt x="13911" y="14520"/>
                      <a:pt x="13911" y="14520"/>
                    </a:cubicBezTo>
                    <a:lnTo>
                      <a:pt x="14645" y="11251"/>
                    </a:lnTo>
                    <a:lnTo>
                      <a:pt x="14078" y="10017"/>
                    </a:lnTo>
                    <a:cubicBezTo>
                      <a:pt x="14078" y="10017"/>
                      <a:pt x="11242" y="9617"/>
                      <a:pt x="11109" y="8783"/>
                    </a:cubicBezTo>
                    <a:cubicBezTo>
                      <a:pt x="10975" y="7949"/>
                      <a:pt x="10408" y="6081"/>
                      <a:pt x="9841" y="5380"/>
                    </a:cubicBezTo>
                    <a:cubicBezTo>
                      <a:pt x="9307" y="4680"/>
                      <a:pt x="6606" y="3279"/>
                      <a:pt x="5772" y="2278"/>
                    </a:cubicBezTo>
                    <a:cubicBezTo>
                      <a:pt x="4943" y="1322"/>
                      <a:pt x="4419" y="1"/>
                      <a:pt x="38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46;p50">
                <a:extLst>
                  <a:ext uri="{FF2B5EF4-FFF2-40B4-BE49-F238E27FC236}">
                    <a16:creationId xmlns:a16="http://schemas.microsoft.com/office/drawing/2014/main" id="{88790899-7DC9-50D8-F24F-999D641EFDCD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67339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003" extrusionOk="0">
                    <a:moveTo>
                      <a:pt x="20281" y="1"/>
                    </a:moveTo>
                    <a:cubicBezTo>
                      <a:pt x="20281" y="1"/>
                      <a:pt x="16612" y="2403"/>
                      <a:pt x="16345" y="6906"/>
                    </a:cubicBezTo>
                    <a:cubicBezTo>
                      <a:pt x="16078" y="11442"/>
                      <a:pt x="17879" y="24552"/>
                      <a:pt x="17879" y="24552"/>
                    </a:cubicBezTo>
                    <a:lnTo>
                      <a:pt x="701" y="25786"/>
                    </a:lnTo>
                    <a:lnTo>
                      <a:pt x="0" y="31690"/>
                    </a:lnTo>
                    <a:cubicBezTo>
                      <a:pt x="0" y="31690"/>
                      <a:pt x="3936" y="33692"/>
                      <a:pt x="12976" y="33958"/>
                    </a:cubicBezTo>
                    <a:cubicBezTo>
                      <a:pt x="13874" y="33988"/>
                      <a:pt x="14745" y="34002"/>
                      <a:pt x="15587" y="34002"/>
                    </a:cubicBezTo>
                    <a:cubicBezTo>
                      <a:pt x="23177" y="34002"/>
                      <a:pt x="28343" y="32861"/>
                      <a:pt x="29454" y="31990"/>
                    </a:cubicBezTo>
                    <a:cubicBezTo>
                      <a:pt x="30722" y="30990"/>
                      <a:pt x="30288" y="19448"/>
                      <a:pt x="30288" y="18881"/>
                    </a:cubicBezTo>
                    <a:cubicBezTo>
                      <a:pt x="30288" y="18314"/>
                      <a:pt x="30589" y="6339"/>
                      <a:pt x="30589" y="6339"/>
                    </a:cubicBezTo>
                    <a:lnTo>
                      <a:pt x="202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47;p50">
                <a:extLst>
                  <a:ext uri="{FF2B5EF4-FFF2-40B4-BE49-F238E27FC236}">
                    <a16:creationId xmlns:a16="http://schemas.microsoft.com/office/drawing/2014/main" id="{6AC1CF5B-EEC1-2C68-37C4-ACA0B514CAC8}"/>
                  </a:ext>
                </a:extLst>
              </p:cNvPr>
              <p:cNvSpPr/>
              <p:nvPr/>
            </p:nvSpPr>
            <p:spPr>
              <a:xfrm>
                <a:off x="6134630" y="2126343"/>
                <a:ext cx="512596" cy="571610"/>
              </a:xfrm>
              <a:custGeom>
                <a:avLst/>
                <a:gdLst/>
                <a:ahLst/>
                <a:cxnLst/>
                <a:rect l="l" t="t" r="r" b="b"/>
                <a:pathLst>
                  <a:path w="30722" h="34259" fill="none" extrusionOk="0">
                    <a:moveTo>
                      <a:pt x="30589" y="6339"/>
                    </a:moveTo>
                    <a:cubicBezTo>
                      <a:pt x="30589" y="6339"/>
                      <a:pt x="30288" y="18314"/>
                      <a:pt x="30288" y="18881"/>
                    </a:cubicBezTo>
                    <a:cubicBezTo>
                      <a:pt x="30288" y="19448"/>
                      <a:pt x="30722" y="30990"/>
                      <a:pt x="29454" y="31990"/>
                    </a:cubicBezTo>
                    <a:cubicBezTo>
                      <a:pt x="28220" y="32958"/>
                      <a:pt x="21982" y="34259"/>
                      <a:pt x="12976" y="33958"/>
                    </a:cubicBezTo>
                    <a:cubicBezTo>
                      <a:pt x="3936" y="33692"/>
                      <a:pt x="0" y="31690"/>
                      <a:pt x="0" y="31690"/>
                    </a:cubicBezTo>
                    <a:lnTo>
                      <a:pt x="701" y="25786"/>
                    </a:lnTo>
                    <a:lnTo>
                      <a:pt x="17879" y="24552"/>
                    </a:lnTo>
                    <a:cubicBezTo>
                      <a:pt x="17879" y="24552"/>
                      <a:pt x="16078" y="11442"/>
                      <a:pt x="16345" y="6906"/>
                    </a:cubicBezTo>
                    <a:cubicBezTo>
                      <a:pt x="16612" y="2403"/>
                      <a:pt x="20281" y="1"/>
                      <a:pt x="20281" y="1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48;p50">
                <a:extLst>
                  <a:ext uri="{FF2B5EF4-FFF2-40B4-BE49-F238E27FC236}">
                    <a16:creationId xmlns:a16="http://schemas.microsoft.com/office/drawing/2014/main" id="{23488A75-2F70-A6AB-98BC-F0D77865092C}"/>
                  </a:ext>
                </a:extLst>
              </p:cNvPr>
              <p:cNvSpPr/>
              <p:nvPr/>
            </p:nvSpPr>
            <p:spPr>
              <a:xfrm>
                <a:off x="6262068" y="1598005"/>
                <a:ext cx="337854" cy="484949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9065" extrusionOk="0">
                    <a:moveTo>
                      <a:pt x="9005" y="0"/>
                    </a:moveTo>
                    <a:cubicBezTo>
                      <a:pt x="6571" y="0"/>
                      <a:pt x="4170" y="1545"/>
                      <a:pt x="4170" y="1545"/>
                    </a:cubicBezTo>
                    <a:cubicBezTo>
                      <a:pt x="4170" y="1545"/>
                      <a:pt x="1802" y="5648"/>
                      <a:pt x="2269" y="6182"/>
                    </a:cubicBezTo>
                    <a:cubicBezTo>
                      <a:pt x="2703" y="6716"/>
                      <a:pt x="2369" y="7716"/>
                      <a:pt x="2369" y="7716"/>
                    </a:cubicBezTo>
                    <a:cubicBezTo>
                      <a:pt x="2369" y="7716"/>
                      <a:pt x="1" y="9551"/>
                      <a:pt x="168" y="10185"/>
                    </a:cubicBezTo>
                    <a:cubicBezTo>
                      <a:pt x="368" y="10819"/>
                      <a:pt x="2269" y="12553"/>
                      <a:pt x="2269" y="12553"/>
                    </a:cubicBezTo>
                    <a:cubicBezTo>
                      <a:pt x="2269" y="12553"/>
                      <a:pt x="2636" y="17457"/>
                      <a:pt x="3103" y="17890"/>
                    </a:cubicBezTo>
                    <a:cubicBezTo>
                      <a:pt x="3570" y="18357"/>
                      <a:pt x="6639" y="18891"/>
                      <a:pt x="7273" y="18991"/>
                    </a:cubicBezTo>
                    <a:cubicBezTo>
                      <a:pt x="7606" y="19024"/>
                      <a:pt x="7940" y="19124"/>
                      <a:pt x="8273" y="19258"/>
                    </a:cubicBezTo>
                    <a:lnTo>
                      <a:pt x="10075" y="29065"/>
                    </a:lnTo>
                    <a:lnTo>
                      <a:pt x="20249" y="19892"/>
                    </a:lnTo>
                    <a:lnTo>
                      <a:pt x="18614" y="15555"/>
                    </a:lnTo>
                    <a:cubicBezTo>
                      <a:pt x="18614" y="15555"/>
                      <a:pt x="17713" y="9718"/>
                      <a:pt x="17780" y="7016"/>
                    </a:cubicBezTo>
                    <a:cubicBezTo>
                      <a:pt x="17880" y="4314"/>
                      <a:pt x="13144" y="1012"/>
                      <a:pt x="10342" y="178"/>
                    </a:cubicBezTo>
                    <a:cubicBezTo>
                      <a:pt x="9905" y="53"/>
                      <a:pt x="9454" y="0"/>
                      <a:pt x="90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49;p50">
                <a:extLst>
                  <a:ext uri="{FF2B5EF4-FFF2-40B4-BE49-F238E27FC236}">
                    <a16:creationId xmlns:a16="http://schemas.microsoft.com/office/drawing/2014/main" id="{2DD0994B-F653-C83F-F1B4-AE43C3D33744}"/>
                  </a:ext>
                </a:extLst>
              </p:cNvPr>
              <p:cNvSpPr/>
              <p:nvPr/>
            </p:nvSpPr>
            <p:spPr>
              <a:xfrm>
                <a:off x="6230350" y="1456302"/>
                <a:ext cx="440817" cy="453664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7190" extrusionOk="0">
                    <a:moveTo>
                      <a:pt x="13766" y="0"/>
                    </a:moveTo>
                    <a:cubicBezTo>
                      <a:pt x="11100" y="0"/>
                      <a:pt x="8879" y="1428"/>
                      <a:pt x="9074" y="2766"/>
                    </a:cubicBezTo>
                    <a:cubicBezTo>
                      <a:pt x="9322" y="4443"/>
                      <a:pt x="8154" y="4501"/>
                      <a:pt x="7991" y="4501"/>
                    </a:cubicBezTo>
                    <a:cubicBezTo>
                      <a:pt x="7979" y="4501"/>
                      <a:pt x="7973" y="4501"/>
                      <a:pt x="7973" y="4501"/>
                    </a:cubicBezTo>
                    <a:cubicBezTo>
                      <a:pt x="7973" y="4501"/>
                      <a:pt x="6768" y="3227"/>
                      <a:pt x="5037" y="3227"/>
                    </a:cubicBezTo>
                    <a:cubicBezTo>
                      <a:pt x="4359" y="3227"/>
                      <a:pt x="3601" y="3422"/>
                      <a:pt x="2802" y="3967"/>
                    </a:cubicBezTo>
                    <a:cubicBezTo>
                      <a:pt x="0" y="5869"/>
                      <a:pt x="801" y="8971"/>
                      <a:pt x="3336" y="10038"/>
                    </a:cubicBezTo>
                    <a:cubicBezTo>
                      <a:pt x="5905" y="11106"/>
                      <a:pt x="8907" y="10305"/>
                      <a:pt x="7906" y="11406"/>
                    </a:cubicBezTo>
                    <a:cubicBezTo>
                      <a:pt x="6905" y="12507"/>
                      <a:pt x="6639" y="14842"/>
                      <a:pt x="8173" y="15309"/>
                    </a:cubicBezTo>
                    <a:cubicBezTo>
                      <a:pt x="9674" y="15776"/>
                      <a:pt x="9441" y="17477"/>
                      <a:pt x="9441" y="18244"/>
                    </a:cubicBezTo>
                    <a:cubicBezTo>
                      <a:pt x="9441" y="18598"/>
                      <a:pt x="9727" y="18758"/>
                      <a:pt x="10058" y="18758"/>
                    </a:cubicBezTo>
                    <a:cubicBezTo>
                      <a:pt x="10413" y="18758"/>
                      <a:pt x="10819" y="18573"/>
                      <a:pt x="10975" y="18244"/>
                    </a:cubicBezTo>
                    <a:cubicBezTo>
                      <a:pt x="11226" y="17687"/>
                      <a:pt x="11755" y="16410"/>
                      <a:pt x="12932" y="16410"/>
                    </a:cubicBezTo>
                    <a:cubicBezTo>
                      <a:pt x="13165" y="16410"/>
                      <a:pt x="13423" y="16460"/>
                      <a:pt x="13710" y="16576"/>
                    </a:cubicBezTo>
                    <a:cubicBezTo>
                      <a:pt x="15445" y="17310"/>
                      <a:pt x="15345" y="21313"/>
                      <a:pt x="14711" y="22314"/>
                    </a:cubicBezTo>
                    <a:cubicBezTo>
                      <a:pt x="14183" y="23148"/>
                      <a:pt x="13655" y="23217"/>
                      <a:pt x="13493" y="23217"/>
                    </a:cubicBezTo>
                    <a:cubicBezTo>
                      <a:pt x="13461" y="23217"/>
                      <a:pt x="13443" y="23214"/>
                      <a:pt x="13443" y="23214"/>
                    </a:cubicBezTo>
                    <a:lnTo>
                      <a:pt x="13443" y="23214"/>
                    </a:lnTo>
                    <a:cubicBezTo>
                      <a:pt x="13444" y="23214"/>
                      <a:pt x="14444" y="23581"/>
                      <a:pt x="13810" y="24782"/>
                    </a:cubicBezTo>
                    <a:lnTo>
                      <a:pt x="13177" y="25950"/>
                    </a:lnTo>
                    <a:cubicBezTo>
                      <a:pt x="13177" y="25950"/>
                      <a:pt x="14202" y="27190"/>
                      <a:pt x="16717" y="27190"/>
                    </a:cubicBezTo>
                    <a:cubicBezTo>
                      <a:pt x="17176" y="27190"/>
                      <a:pt x="17685" y="27148"/>
                      <a:pt x="18247" y="27050"/>
                    </a:cubicBezTo>
                    <a:cubicBezTo>
                      <a:pt x="21883" y="26417"/>
                      <a:pt x="22717" y="24782"/>
                      <a:pt x="22150" y="23414"/>
                    </a:cubicBezTo>
                    <a:cubicBezTo>
                      <a:pt x="21616" y="22047"/>
                      <a:pt x="20348" y="21847"/>
                      <a:pt x="21716" y="19879"/>
                    </a:cubicBezTo>
                    <a:cubicBezTo>
                      <a:pt x="23084" y="17877"/>
                      <a:pt x="26419" y="15509"/>
                      <a:pt x="26152" y="10972"/>
                    </a:cubicBezTo>
                    <a:cubicBezTo>
                      <a:pt x="25986" y="7970"/>
                      <a:pt x="18881" y="5135"/>
                      <a:pt x="18881" y="5135"/>
                    </a:cubicBezTo>
                    <a:cubicBezTo>
                      <a:pt x="18881" y="5135"/>
                      <a:pt x="20515" y="2399"/>
                      <a:pt x="16812" y="665"/>
                    </a:cubicBezTo>
                    <a:cubicBezTo>
                      <a:pt x="15803" y="196"/>
                      <a:pt x="14754" y="0"/>
                      <a:pt x="13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50;p50">
                <a:extLst>
                  <a:ext uri="{FF2B5EF4-FFF2-40B4-BE49-F238E27FC236}">
                    <a16:creationId xmlns:a16="http://schemas.microsoft.com/office/drawing/2014/main" id="{AAC959D1-C266-03E4-4A07-72F851F5823D}"/>
                  </a:ext>
                </a:extLst>
              </p:cNvPr>
              <p:cNvSpPr/>
              <p:nvPr/>
            </p:nvSpPr>
            <p:spPr>
              <a:xfrm>
                <a:off x="6277100" y="1690572"/>
                <a:ext cx="35072" cy="6957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170" fill="none" extrusionOk="0">
                    <a:moveTo>
                      <a:pt x="1335" y="300"/>
                    </a:moveTo>
                    <a:cubicBezTo>
                      <a:pt x="1335" y="300"/>
                      <a:pt x="167" y="0"/>
                      <a:pt x="101" y="534"/>
                    </a:cubicBezTo>
                    <a:cubicBezTo>
                      <a:pt x="0" y="1101"/>
                      <a:pt x="101" y="3803"/>
                      <a:pt x="101" y="3803"/>
                    </a:cubicBezTo>
                    <a:cubicBezTo>
                      <a:pt x="501" y="4070"/>
                      <a:pt x="968" y="4170"/>
                      <a:pt x="1468" y="4103"/>
                    </a:cubicBezTo>
                    <a:cubicBezTo>
                      <a:pt x="2102" y="3903"/>
                      <a:pt x="1735" y="1635"/>
                      <a:pt x="1735" y="1635"/>
                    </a:cubicBez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51;p50">
                <a:extLst>
                  <a:ext uri="{FF2B5EF4-FFF2-40B4-BE49-F238E27FC236}">
                    <a16:creationId xmlns:a16="http://schemas.microsoft.com/office/drawing/2014/main" id="{A7E516C6-4A47-E508-4E1F-3F8B924B4F65}"/>
                  </a:ext>
                </a:extLst>
              </p:cNvPr>
              <p:cNvSpPr/>
              <p:nvPr/>
            </p:nvSpPr>
            <p:spPr>
              <a:xfrm>
                <a:off x="6279887" y="1714498"/>
                <a:ext cx="139703" cy="32302"/>
              </a:xfrm>
              <a:custGeom>
                <a:avLst/>
                <a:gdLst/>
                <a:ahLst/>
                <a:cxnLst/>
                <a:rect l="l" t="t" r="r" b="b"/>
                <a:pathLst>
                  <a:path w="8373" h="1936" extrusionOk="0">
                    <a:moveTo>
                      <a:pt x="34" y="0"/>
                    </a:moveTo>
                    <a:lnTo>
                      <a:pt x="0" y="534"/>
                    </a:lnTo>
                    <a:lnTo>
                      <a:pt x="8373" y="193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52;p50">
                <a:extLst>
                  <a:ext uri="{FF2B5EF4-FFF2-40B4-BE49-F238E27FC236}">
                    <a16:creationId xmlns:a16="http://schemas.microsoft.com/office/drawing/2014/main" id="{6332984E-9F3D-7286-09E4-62790900940D}"/>
                  </a:ext>
                </a:extLst>
              </p:cNvPr>
              <p:cNvSpPr/>
              <p:nvPr/>
            </p:nvSpPr>
            <p:spPr>
              <a:xfrm>
                <a:off x="6367748" y="1881929"/>
                <a:ext cx="384121" cy="287782"/>
              </a:xfrm>
              <a:custGeom>
                <a:avLst/>
                <a:gdLst/>
                <a:ahLst/>
                <a:cxnLst/>
                <a:rect l="l" t="t" r="r" b="b"/>
                <a:pathLst>
                  <a:path w="23022" h="17248" extrusionOk="0">
                    <a:moveTo>
                      <a:pt x="15639" y="1"/>
                    </a:moveTo>
                    <a:cubicBezTo>
                      <a:pt x="15452" y="1"/>
                      <a:pt x="15276" y="24"/>
                      <a:pt x="15115" y="73"/>
                    </a:cubicBezTo>
                    <a:cubicBezTo>
                      <a:pt x="15115" y="73"/>
                      <a:pt x="10479" y="3442"/>
                      <a:pt x="7277" y="6878"/>
                    </a:cubicBezTo>
                    <a:cubicBezTo>
                      <a:pt x="4108" y="10347"/>
                      <a:pt x="305" y="14149"/>
                      <a:pt x="138" y="15350"/>
                    </a:cubicBezTo>
                    <a:cubicBezTo>
                      <a:pt x="1" y="16150"/>
                      <a:pt x="130" y="17248"/>
                      <a:pt x="804" y="17248"/>
                    </a:cubicBezTo>
                    <a:cubicBezTo>
                      <a:pt x="1114" y="17248"/>
                      <a:pt x="1539" y="17016"/>
                      <a:pt x="2106" y="16418"/>
                    </a:cubicBezTo>
                    <a:cubicBezTo>
                      <a:pt x="3941" y="14516"/>
                      <a:pt x="7310" y="11981"/>
                      <a:pt x="9845" y="11781"/>
                    </a:cubicBezTo>
                    <a:cubicBezTo>
                      <a:pt x="10001" y="11771"/>
                      <a:pt x="10161" y="11766"/>
                      <a:pt x="10326" y="11766"/>
                    </a:cubicBezTo>
                    <a:cubicBezTo>
                      <a:pt x="12852" y="11766"/>
                      <a:pt x="16406" y="12898"/>
                      <a:pt x="18284" y="13149"/>
                    </a:cubicBezTo>
                    <a:cubicBezTo>
                      <a:pt x="19387" y="13296"/>
                      <a:pt x="20268" y="13534"/>
                      <a:pt x="20958" y="13534"/>
                    </a:cubicBezTo>
                    <a:cubicBezTo>
                      <a:pt x="21521" y="13534"/>
                      <a:pt x="21958" y="13376"/>
                      <a:pt x="22287" y="12882"/>
                    </a:cubicBezTo>
                    <a:cubicBezTo>
                      <a:pt x="23021" y="11781"/>
                      <a:pt x="21120" y="9346"/>
                      <a:pt x="21120" y="8078"/>
                    </a:cubicBezTo>
                    <a:cubicBezTo>
                      <a:pt x="21120" y="6777"/>
                      <a:pt x="21387" y="4609"/>
                      <a:pt x="20486" y="3075"/>
                    </a:cubicBezTo>
                    <a:cubicBezTo>
                      <a:pt x="19650" y="1671"/>
                      <a:pt x="17237" y="1"/>
                      <a:pt x="156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53;p50">
                <a:extLst>
                  <a:ext uri="{FF2B5EF4-FFF2-40B4-BE49-F238E27FC236}">
                    <a16:creationId xmlns:a16="http://schemas.microsoft.com/office/drawing/2014/main" id="{5B99DD85-B956-8A12-518E-2EDF847E5A21}"/>
                  </a:ext>
                </a:extLst>
              </p:cNvPr>
              <p:cNvSpPr/>
              <p:nvPr/>
            </p:nvSpPr>
            <p:spPr>
              <a:xfrm rot="8099947" flipH="1">
                <a:off x="5897063" y="3174090"/>
                <a:ext cx="1930536" cy="186545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519" extrusionOk="0">
                    <a:moveTo>
                      <a:pt x="10519" y="0"/>
                    </a:moveTo>
                    <a:lnTo>
                      <a:pt x="1" y="10518"/>
                    </a:lnTo>
                    <a:lnTo>
                      <a:pt x="368" y="10518"/>
                    </a:lnTo>
                    <a:lnTo>
                      <a:pt x="1088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ATÉ AQUI... </a:t>
            </a:r>
            <a:r>
              <a:rPr lang="pt-BR" dirty="0">
                <a:solidFill>
                  <a:schemeClr val="bg2"/>
                </a:solidFill>
              </a:rPr>
              <a:t>ONDE ESTAMOS?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Cenário atual de entendimento até este ponto do aprendizado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4B6C54-38B5-9FD2-010D-4E6995A2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1777402"/>
            <a:ext cx="69627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15C43C3-9479-300B-F0A1-5E3A0EC1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083482"/>
            <a:ext cx="690562" cy="8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0282BFF8-CA9C-7C27-EAFA-0B9725E75A89}"/>
              </a:ext>
            </a:extLst>
          </p:cNvPr>
          <p:cNvSpPr/>
          <p:nvPr/>
        </p:nvSpPr>
        <p:spPr>
          <a:xfrm>
            <a:off x="3317651" y="1383956"/>
            <a:ext cx="2254474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ONDE ESTÁ </a:t>
            </a:r>
            <a:r>
              <a:rPr lang="pt-BR" sz="1000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 WALLY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 EC2?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1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19753E-6 C 0.06893 -4.19753E-6 0.125 0.05587 0.125 0.125 C 0.125 0.19414 0.06893 0.25 -2.77778E-6 0.25 C -0.06892 0.25 -0.125 0.19414 -0.125 0.125 C -0.125 0.05587 -0.06892 -4.19753E-6 -2.77778E-6 -4.19753E-6 Z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3365 L 0.00122 0.03395 C -0.03073 0.04939 -0.05538 0.06451 -0.08941 0.06698 C -0.10712 0.06821 -0.12482 0.06328 -0.14253 0.06142 C -0.16041 0.04537 -0.14514 0.0571 -0.16857 0.04661 C -0.17309 0.04476 -0.17743 0.04136 -0.18212 0.0392 C -0.18784 0.03642 -0.19392 0.03488 -0.19982 0.03179 C -0.20989 0.02686 -0.23003 0.01513 -0.23003 0.01544 C -0.23142 0.01266 -0.23646 0.00433 -0.23732 0.00031 C -0.23802 -0.0037 -0.23802 -0.00833 -0.23819 -0.01265 C -0.23802 -0.02808 -0.23854 -0.04351 -0.23732 -0.05895 C -0.2368 -0.06481 -0.23455 -0.07006 -0.23316 -0.07561 C -0.22986 -0.08703 -0.22847 -0.09012 -0.22378 -0.09969 C -0.22239 -0.10216 -0.22066 -0.10401 -0.21962 -0.10709 C -0.21823 -0.11049 -0.21753 -0.1145 -0.21649 -0.11821 C -0.21614 -0.12314 -0.2151 -0.12808 -0.21545 -0.13302 C -0.21614 -0.14907 -0.22083 -0.16481 -0.21962 -0.18117 C -0.21823 -0.19845 -0.21441 -0.21574 -0.20816 -0.22932 C -0.20087 -0.24475 -0.16979 -0.25432 -0.16232 -0.25709 C -0.12743 -0.26882 -0.13229 -0.26605 -0.0967 -0.2679 C -0.0467 -0.26512 0.00348 -0.26635 0.0533 -0.25895 C 0.06042 -0.25771 0.06632 -0.24907 0.07205 -0.24228 C 0.08663 -0.22438 0.09931 -0.20246 0.11372 -0.18487 C 0.12674 -0.16882 0.14427 -0.1503 0.15434 -0.12746 C 0.1592 -0.11666 0.16198 -0.10401 0.1658 -0.09228 C 0.16719 -0.07561 0.1691 -0.05895 0.16997 -0.04228 C 0.17118 -0.02314 0.17118 -0.00401 0.17205 0.01513 C 0.17257 0.02624 0.17361 0.03735 0.17413 0.04846 C 0.17466 0.05649 0.17483 0.06451 0.17518 0.07254 C 0.17483 0.09013 0.179 0.15834 0.16684 0.1855 C 0.16337 0.19352 0.15851 0.1997 0.1533 0.20402 C 0.14584 0.2105 0.13768 0.21482 0.12934 0.21698 C 0.11945 0.21976 0.1092 0.21821 0.09913 0.21883 L 0.03663 0.21698 C 0.03073 0.21667 0.02483 0.21574 0.01893 0.21513 L -0.00503 0.21328 C -0.03073 0.21451 -0.05642 0.2142 -0.08212 0.21698 C -0.08941 0.21791 -0.09652 0.22254 -0.10399 0.22439 C -0.11146 0.22624 -0.11927 0.22686 -0.12691 0.22809 C -0.15833 0.22655 -0.1585 0.23334 -0.18107 0.21698 C -0.18698 0.21266 -0.19878 0.20216 -0.19878 0.20247 C -0.20052 0.19661 -0.2026 0.19136 -0.20399 0.1855 C -0.20503 0.18087 -0.20607 0.17068 -0.20607 0.17099 L -0.23732 0.12254 " pathEditMode="relative" rAng="0" ptsTypes="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74 0.13581 L -0.24774 0.13612 C -0.41041 0.2176 -0.34774 0.19013 -0.4342 0.22655 C -0.43663 0.20988 -0.44027 0.19352 -0.44149 0.17655 C -0.44271 0.15649 -0.43975 0.12192 -0.43837 0.10062 C -0.43975 0.09507 -0.43993 0.08766 -0.44253 0.08395 C -0.45659 0.06266 -0.48298 0.04939 -0.49878 0.03951 C -0.50607 0.02902 -0.51649 0.02284 -0.52066 0.00803 C -0.52534 -0.00956 -0.5243 -0.03055 -0.52274 -0.04938 C -0.52048 -0.07438 -0.50729 -0.10926 -0.49982 -0.13086 C -0.49948 -0.14321 -0.49826 -0.15586 -0.49878 -0.1679 C -0.49948 -0.1858 -0.50816 -0.21296 -0.49878 -0.23086 C -0.49132 -0.24506 -0.48107 -0.25308 -0.4717 -0.26234 C -0.46701 -0.26728 -0.46198 -0.26975 -0.45712 -0.27345 C -0.43142 -0.26944 -0.41527 -0.27253 -0.39253 -0.24938 C -0.38975 -0.24691 -0.38975 -0.2395 -0.38837 -0.23456 C -0.38732 -0.17901 -0.3875 -0.18024 -0.38628 -0.12901 C -0.38593 -0.11543 -0.38854 -0.10061 -0.38524 -0.08827 C -0.38316 -0.08117 -0.37691 -0.08209 -0.37274 -0.07901 C -0.33611 -0.09938 -0.30486 -0.09722 -0.29357 -0.17901 C -0.28107 -0.26851 -0.28593 -0.26574 -0.30816 -0.2753 C -0.32378 -0.27469 -0.33941 -0.27592 -0.35503 -0.27345 C -0.36093 -0.27284 -0.37812 -0.27067 -0.37274 -0.26605 C -0.35277 -0.25 -0.32934 -0.25154 -0.3092 -0.23642 C -0.28402 -0.2179 -0.29635 -0.22469 -0.27274 -0.21419 C -0.2658 -0.21543 -0.25694 -0.20956 -0.25191 -0.2179 C -0.24166 -0.23487 -0.23576 -0.28333 -0.23212 -0.30864 C -0.22274 -0.3037 -0.21267 -0.30185 -0.20399 -0.29382 C -0.19184 -0.28333 -0.18003 -0.26388 -0.16962 -0.24753 C -0.16302 -0.25246 -0.15625 -0.25709 -0.14982 -0.26234 C -0.14652 -0.26512 -0.14271 -0.26697 -0.14045 -0.2716 C -0.1375 -0.27808 -0.13784 -0.28734 -0.13524 -0.29382 C -0.13212 -0.30154 -0.1276 -0.30617 -0.12378 -0.31234 C -0.0842 -0.3 -0.07031 -0.325 -0.06649 -0.26975 C -0.06597 -0.26388 -0.06718 -0.2574 -0.06753 -0.25123 C -0.06302 -0.24938 -0.05017 -0.25061 -0.05399 -0.24567 C -0.06788 -0.22808 -0.10087 -0.20864 -0.10087 -0.20833 C -0.05225 -0.18302 -0.07552 -0.19166 -0.03107 -0.18086 L 0.02413 -0.24938 L 0.04393 -0.24567 C 0.04879 -0.24444 0.05382 -0.24444 0.05851 -0.24197 C 0.06129 -0.24074 0.0632 -0.2358 0.0658 -0.23456 C 0.07205 -0.23209 0.0783 -0.23209 0.08455 -0.23086 C 0.09705 -0.23209 0.11025 -0.24166 0.12205 -0.23456 C 0.12934 -0.23055 0.13108 -0.21296 0.13455 -0.20123 C 0.14011 -0.18395 0.14427 -0.16543 0.14913 -0.14753 C 0.15018 -0.13395 0.15191 -0.12067 0.15226 -0.10679 C 0.15261 -0.1 0.14809 -0.09012 0.15122 -0.08642 C 0.15278 -0.08518 0.18716 -0.07716 0.19393 -0.0753 C 0.19045 -0.06049 0.1691 0.02408 0.16788 0.03951 C 0.16511 0.07562 0.1882 0.10031 0.19705 0.12284 C 0.20278 0.13704 0.20608 0.15371 0.21059 0.16914 C 0.2092 0.17655 0.21042 0.18766 0.20643 0.19136 C 0.19566 0.20093 0.14584 0.19507 0.13976 0.19507 C 0.13525 0.19383 0.13073 0.19352 0.12622 0.19136 C 0.07518 0.16544 0.08073 0.16883 0.05226 0.14877 C 0.04566 0.16821 0.04792 0.16544 0.02726 0.1784 C 0.01719 0.18457 0.0066 0.18797 -0.00399 0.19136 C -0.01093 0.19321 -0.0375 0.19568 -0.0467 0.19692 C -0.05746 0.20062 -0.10955 0.22007 -0.11857 0.21544 C -0.12743 0.2105 -0.13038 0.18951 -0.13628 0.17655 C -0.13559 0.16112 -0.12986 0.14352 -0.1342 0.13025 C -0.13958 0.11297 -0.18021 0.11544 -0.1842 0.11544 C -0.196 0.09414 -0.19618 0.0963 -0.20295 0.04877 C -0.20503 0.03365 -0.20364 0.01791 -0.20399 0.00247 C -0.19982 -0.0037 -0.196 -0.01111 -0.19149 -0.01605 C -0.15243 -0.05926 -0.19149 -0.00524 -0.16232 -0.04753 C -0.17152 -0.10987 -0.15816 -0.03642 -0.18837 -0.11975 C -0.19184 -0.12963 -0.19253 -0.14197 -0.19462 -0.15308 C -0.18837 -0.16605 -0.18368 -0.1824 -0.17587 -0.19197 C -0.14514 -0.23086 -0.13611 -0.22561 -0.10191 -0.23271 C -0.0901 -0.22901 -0.07708 -0.23117 -0.06649 -0.2216 C -0.04357 -0.20154 -0.03177 -0.1608 -0.01857 -0.1253 C -0.01788 -0.10864 -0.01649 -0.09228 -0.01649 -0.0753 C -0.01649 -0.00802 -0.02066 -0.04969 -0.01753 -0.0216 C -0.00885 -0.02716 0.00018 -0.03148 0.00851 -0.03827 C 0.01771 -0.04567 0.02552 -0.0574 0.03455 -0.06419 C 0.05799 -0.08179 0.06545 -0.08086 0.08663 -0.09012 C 0.09028 -0.09197 0.09358 -0.09382 0.09705 -0.09567 C 0.09809 -0.10308 0.10191 -0.11111 0.10018 -0.1179 C 0.08976 -0.16481 0.08368 -0.16018 0.06163 -0.1716 C 0.05782 -0.16851 0.05174 -0.16944 0.05018 -0.16234 C 0.04896 -0.15617 0.05382 -0.15061 0.05643 -0.14567 C 0.06476 -0.13117 0.07726 -0.1179 0.08768 -0.10864 C 0.09844 -0.09969 0.11997 -0.08271 0.11997 -0.0824 C 0.1224 -0.07839 0.12552 -0.0753 0.12726 -0.06975 C 0.1349 -0.04691 0.12691 -0.02067 0.12413 0.00247 C 0.12379 0.00926 0.12257 0.01605 0.12309 0.02284 C 0.12379 0.02933 0.12518 0.03581 0.12726 0.04136 C 0.12986 0.04723 0.13368 0.05062 0.13663 0.05618 C 0.13768 0.05772 0.13802 0.05988 0.13872 0.06173 C 0.129 0.06605 0.11962 0.07223 0.10955 0.0747 C 0.08716 0.08025 0.04184 0.08581 0.04184 0.08612 C 0.04045 0.08704 0.03854 0.08704 0.03768 0.08951 C 0.03629 0.09383 0.03646 0.09939 0.03559 0.10433 C 0.03334 0.11791 0.03334 0.13365 0.0283 0.14507 C 0.02396 0.15494 0.01598 0.15741 0.00955 0.16358 C -0.00573 0.17809 0.00087 0.17254 -0.0217 0.1747 C -0.03628 0.17346 -0.05087 0.17284 -0.06545 0.17099 C -0.07482 0.16976 -0.08402 0.16636 -0.09357 0.16544 C -0.10486 0.16389 -0.11649 0.1642 -0.12795 0.16358 C -0.13489 0.16297 -0.14184 0.16235 -0.14878 0.16173 C -0.14496 0.15433 -0.13698 0.14939 -0.13732 0.13951 C -0.1375 0.12902 -0.14427 0.12099 -0.14982 0.11729 C -0.17916 0.09599 -0.2085 0.09692 -0.23941 0.09321 C -0.24705 0.09445 -0.25486 0.09291 -0.26232 0.09692 C -0.28073 0.10618 -0.29722 0.12933 -0.31649 0.1321 L -0.34357 0.13581 C -0.37222 0.10803 -0.37673 0.10957 -0.39982 0.05988 C -0.42534 0.00463 -0.40521 0.03025 -0.42274 -0.02345 C -0.42552 -0.0324 -0.42968 -0.0395 -0.4342 -0.04567 C -0.44201 -0.05709 -0.44496 -0.05833 -0.45191 -0.06234 C -0.44791 -0.04722 -0.44392 -0.03672 -0.44357 -0.01975 C -0.44323 -0.00987 -0.44427 -4.19753E-6 -0.44462 0.00988 C -0.45121 0.00618 -0.45191 0.00834 -0.45607 -0.00123 C -0.45694 -0.0037 -0.4585 -0.00617 -0.45816 -0.00864 C -0.45764 -0.01142 -0.45538 -0.01111 -0.45399 -0.01234 " pathEditMode="relative" rAng="0" ptsTypes="AAAAAAAAAAAAAAAAAAAAAAAAAAAAAAAAAAAAAAAAAAAAAAAAAAAAAAAAAAAAAAAAAAAAAAAAAAAAAAAAAAAAAAAAAAAAAAAAAAAAAAAAAAAAAAAAAAAAA">
                                      <p:cBhvr>
                                        <p:cTn id="21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91;p57">
            <a:extLst>
              <a:ext uri="{FF2B5EF4-FFF2-40B4-BE49-F238E27FC236}">
                <a16:creationId xmlns:a16="http://schemas.microsoft.com/office/drawing/2014/main" id="{946217FE-E7C2-DDBA-546B-B0BB5C9F9830}"/>
              </a:ext>
            </a:extLst>
          </p:cNvPr>
          <p:cNvSpPr txBox="1">
            <a:spLocks/>
          </p:cNvSpPr>
          <p:nvPr/>
        </p:nvSpPr>
        <p:spPr>
          <a:xfrm>
            <a:off x="4953000" y="156787"/>
            <a:ext cx="3895725" cy="91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latin typeface="Segoe Script" panose="030B0504020000000003" pitchFamily="66" charset="0"/>
              </a:rPr>
              <a:t>Surfando</a:t>
            </a:r>
            <a:endParaRPr lang="pt-BR" sz="2400" dirty="0">
              <a:latin typeface="Segoe Script" panose="030B0504020000000003" pitchFamily="66" charset="0"/>
            </a:endParaRPr>
          </a:p>
          <a:p>
            <a:pPr algn="ctr"/>
            <a:r>
              <a:rPr lang="pt-BR" sz="2400" dirty="0"/>
              <a:t>NA INTERNET</a:t>
            </a:r>
            <a:endParaRPr lang="pt-BR" sz="2400" b="0" i="1" dirty="0">
              <a:solidFill>
                <a:schemeClr val="bg2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9456E9B-D40E-6E1A-4081-B5AE8A5FE3E9}"/>
              </a:ext>
            </a:extLst>
          </p:cNvPr>
          <p:cNvCxnSpPr>
            <a:cxnSpLocks/>
          </p:cNvCxnSpPr>
          <p:nvPr/>
        </p:nvCxnSpPr>
        <p:spPr>
          <a:xfrm>
            <a:off x="5153024" y="1228726"/>
            <a:ext cx="34956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Jogos que mereciam um remake: California Games | Jogos | TechTudo">
            <a:extLst>
              <a:ext uri="{FF2B5EF4-FFF2-40B4-BE49-F238E27FC236}">
                <a16:creationId xmlns:a16="http://schemas.microsoft.com/office/drawing/2014/main" id="{837D7D5D-F9D7-B56B-9CFD-EAF7A3D87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r="4898"/>
          <a:stretch/>
        </p:blipFill>
        <p:spPr bwMode="auto">
          <a:xfrm>
            <a:off x="1" y="0"/>
            <a:ext cx="4838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C14CCD61-741F-00D6-A983-380617DB7B06}"/>
              </a:ext>
            </a:extLst>
          </p:cNvPr>
          <p:cNvSpPr/>
          <p:nvPr/>
        </p:nvSpPr>
        <p:spPr>
          <a:xfrm>
            <a:off x="1" y="0"/>
            <a:ext cx="4838700" cy="5143500"/>
          </a:xfrm>
          <a:prstGeom prst="rect">
            <a:avLst/>
          </a:prstGeom>
          <a:solidFill>
            <a:schemeClr val="dk1">
              <a:alpha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B6A31552-8D8C-027B-0C1A-167B2318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73" y="1952621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S YOUR INTERNET EXPLORER OLD HAT? - Inspired Technology Services">
            <a:extLst>
              <a:ext uri="{FF2B5EF4-FFF2-40B4-BE49-F238E27FC236}">
                <a16:creationId xmlns:a16="http://schemas.microsoft.com/office/drawing/2014/main" id="{69B2356D-5CD2-8550-0FF4-32E61A0A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9" y="160972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073008FB-C763-3B6F-DD33-73F909303A2A}"/>
              </a:ext>
            </a:extLst>
          </p:cNvPr>
          <p:cNvSpPr/>
          <p:nvPr/>
        </p:nvSpPr>
        <p:spPr>
          <a:xfrm>
            <a:off x="6032674" y="1642310"/>
            <a:ext cx="183497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3AB06DDF-799B-B2A0-7D08-FB46157E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02" y="1904996"/>
            <a:ext cx="9429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B8278E9-5220-6678-783D-23B9F57B003E}"/>
              </a:ext>
            </a:extLst>
          </p:cNvPr>
          <p:cNvSpPr txBox="1"/>
          <p:nvPr/>
        </p:nvSpPr>
        <p:spPr>
          <a:xfrm>
            <a:off x="7705724" y="262576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Servidor DNS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A64D25-003F-D992-188F-36307B568C95}"/>
              </a:ext>
            </a:extLst>
          </p:cNvPr>
          <p:cNvCxnSpPr>
            <a:cxnSpLocks/>
          </p:cNvCxnSpPr>
          <p:nvPr/>
        </p:nvCxnSpPr>
        <p:spPr>
          <a:xfrm>
            <a:off x="6067852" y="2271708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A2DCDFD-3782-A680-9A2B-4453A8F6880F}"/>
              </a:ext>
            </a:extLst>
          </p:cNvPr>
          <p:cNvSpPr txBox="1"/>
          <p:nvPr/>
        </p:nvSpPr>
        <p:spPr>
          <a:xfrm>
            <a:off x="6278343" y="2006437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 o IP desse site?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77602EE-A387-8C60-F83C-159D0A3EAF08}"/>
              </a:ext>
            </a:extLst>
          </p:cNvPr>
          <p:cNvCxnSpPr>
            <a:cxnSpLocks/>
          </p:cNvCxnSpPr>
          <p:nvPr/>
        </p:nvCxnSpPr>
        <p:spPr>
          <a:xfrm flipH="1" flipV="1">
            <a:off x="6067852" y="2419339"/>
            <a:ext cx="167305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8B6580-9A35-1649-AC00-6EB9F55F4582}"/>
              </a:ext>
            </a:extLst>
          </p:cNvPr>
          <p:cNvSpPr txBox="1"/>
          <p:nvPr/>
        </p:nvSpPr>
        <p:spPr>
          <a:xfrm>
            <a:off x="6503734" y="2477929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38522B0F-776D-D723-075C-B25F46C1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95" y="3575006"/>
            <a:ext cx="3720457" cy="7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B97E8AC-A188-A454-C9A0-E11D0BE0C4C8}"/>
              </a:ext>
            </a:extLst>
          </p:cNvPr>
          <p:cNvCxnSpPr>
            <a:cxnSpLocks/>
          </p:cNvCxnSpPr>
          <p:nvPr/>
        </p:nvCxnSpPr>
        <p:spPr>
          <a:xfrm>
            <a:off x="5867400" y="2724150"/>
            <a:ext cx="933450" cy="927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B596A2C-1294-2E59-D2AA-FE89F6E90D2E}"/>
              </a:ext>
            </a:extLst>
          </p:cNvPr>
          <p:cNvSpPr txBox="1"/>
          <p:nvPr/>
        </p:nvSpPr>
        <p:spPr>
          <a:xfrm>
            <a:off x="6391742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124BAF3-57EB-87F8-5330-AC0FAA3EB0DA}"/>
              </a:ext>
            </a:extLst>
          </p:cNvPr>
          <p:cNvSpPr txBox="1"/>
          <p:nvPr/>
        </p:nvSpPr>
        <p:spPr>
          <a:xfrm>
            <a:off x="6057501" y="4379804"/>
            <a:ext cx="15549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www.clickjogos.com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F8BC00E-0FB4-00A6-18C6-64606F7DAAD7}"/>
              </a:ext>
            </a:extLst>
          </p:cNvPr>
          <p:cNvSpPr txBox="1"/>
          <p:nvPr/>
        </p:nvSpPr>
        <p:spPr>
          <a:xfrm>
            <a:off x="6391741" y="4200316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192.168.0.1</a:t>
            </a:r>
          </a:p>
        </p:txBody>
      </p:sp>
    </p:spTree>
    <p:extLst>
      <p:ext uri="{BB962C8B-B14F-4D97-AF65-F5344CB8AC3E}">
        <p14:creationId xmlns:p14="http://schemas.microsoft.com/office/powerpoint/2010/main" val="23335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9877E-6 L -0.22101 -2.09877E-6 C -0.32014 -2.09877E-6 -0.44167 -0.08765 -0.44167 -0.15833 L -0.44167 -0.31636 " pathEditMode="relative" rAng="0" ptsTypes="AAAA">
                                      <p:cBhvr>
                                        <p:cTn id="6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/>
      <p:bldP spid="29" grpId="0"/>
      <p:bldP spid="33" grpId="0"/>
      <p:bldP spid="40" grpId="0"/>
      <p:bldP spid="42" grpId="0"/>
      <p:bldP spid="44" grpId="0"/>
      <p:bldP spid="44" grpId="1"/>
      <p:bldP spid="44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84C863F-6433-452B-24FE-9843310B3137}"/>
              </a:ext>
            </a:extLst>
          </p:cNvPr>
          <p:cNvSpPr/>
          <p:nvPr/>
        </p:nvSpPr>
        <p:spPr>
          <a:xfrm>
            <a:off x="994901" y="3844290"/>
            <a:ext cx="7219949" cy="352208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graphicFrame>
        <p:nvGraphicFramePr>
          <p:cNvPr id="36" name="Tabela 4">
            <a:extLst>
              <a:ext uri="{FF2B5EF4-FFF2-40B4-BE49-F238E27FC236}">
                <a16:creationId xmlns:a16="http://schemas.microsoft.com/office/drawing/2014/main" id="{C94D7840-9AED-9DF8-8D4A-A775FA280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34756"/>
              </p:ext>
            </p:extLst>
          </p:nvPr>
        </p:nvGraphicFramePr>
        <p:xfrm>
          <a:off x="994901" y="2876616"/>
          <a:ext cx="7219950" cy="1973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373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386293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2087229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  <a:gridCol w="3123055">
                  <a:extLst>
                    <a:ext uri="{9D8B030D-6E8A-4147-A177-3AD203B41FA5}">
                      <a16:colId xmlns:a16="http://schemas.microsoft.com/office/drawing/2014/main" val="391522509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Primeiro Octeto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Endereços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Máscara de </a:t>
                      </a:r>
                      <a:r>
                        <a:rPr lang="pt-BR" sz="1100" b="1" dirty="0" err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Sub-Rede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0 a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2^24 = 16.777.216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11111111.00000000.00000000.00000000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128 a 191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2^16 = 65.536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11111111.11111111.00000000.00000000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192 a 223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2^8 = 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11111111.11111111.11111111.00000000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224 a 239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Endereços de </a:t>
                      </a:r>
                      <a:r>
                        <a:rPr lang="pt-BR" sz="1100" b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Multicast</a:t>
                      </a:r>
                      <a:endParaRPr lang="pt-BR" sz="11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ctr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130 a 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Testes experimentais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980031"/>
                  </a:ext>
                </a:extLst>
              </a:tr>
            </a:tbl>
          </a:graphicData>
        </a:graphic>
      </p:graphicFrame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son wearing mask">
            <a:extLst>
              <a:ext uri="{FF2B5EF4-FFF2-40B4-BE49-F238E27FC236}">
                <a16:creationId xmlns:a16="http://schemas.microsoft.com/office/drawing/2014/main" id="{418AA8DE-B490-11EF-FA73-613E9C7A4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-148"/>
          <a:stretch/>
        </p:blipFill>
        <p:spPr bwMode="auto">
          <a:xfrm flipH="1">
            <a:off x="0" y="-3"/>
            <a:ext cx="9140106" cy="73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090E246F-9330-5CAD-C225-F445C75E1CA5}"/>
              </a:ext>
            </a:extLst>
          </p:cNvPr>
          <p:cNvSpPr/>
          <p:nvPr/>
        </p:nvSpPr>
        <p:spPr>
          <a:xfrm>
            <a:off x="0" y="-4"/>
            <a:ext cx="9144000" cy="5143503"/>
          </a:xfrm>
          <a:prstGeom prst="rect">
            <a:avLst/>
          </a:prstGeom>
          <a:solidFill>
            <a:schemeClr val="dk1">
              <a:alpha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CD7733C3-8FFE-3CC0-8799-57ED3406EA0B}"/>
              </a:ext>
            </a:extLst>
          </p:cNvPr>
          <p:cNvSpPr/>
          <p:nvPr/>
        </p:nvSpPr>
        <p:spPr>
          <a:xfrm>
            <a:off x="4083923" y="121407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Octetos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2C38027-97B1-26DB-8F10-AC37DB10CD21}"/>
              </a:ext>
            </a:extLst>
          </p:cNvPr>
          <p:cNvCxnSpPr>
            <a:cxnSpLocks/>
          </p:cNvCxnSpPr>
          <p:nvPr/>
        </p:nvCxnSpPr>
        <p:spPr>
          <a:xfrm flipV="1">
            <a:off x="3273815" y="1514825"/>
            <a:ext cx="708580" cy="28995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BFCA64-5FCC-401B-961D-249C926FCC82}"/>
              </a:ext>
            </a:extLst>
          </p:cNvPr>
          <p:cNvSpPr txBox="1"/>
          <p:nvPr/>
        </p:nvSpPr>
        <p:spPr>
          <a:xfrm>
            <a:off x="2197888" y="1724201"/>
            <a:ext cx="4407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192</a:t>
            </a:r>
            <a:r>
              <a:rPr lang="pt-BR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. 168 . 0 . 1</a:t>
            </a:r>
            <a:endParaRPr lang="pt-BR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F97E5BD-02E7-FA2A-FB5D-2E17E7E743AC}"/>
              </a:ext>
            </a:extLst>
          </p:cNvPr>
          <p:cNvCxnSpPr>
            <a:cxnSpLocks/>
          </p:cNvCxnSpPr>
          <p:nvPr/>
        </p:nvCxnSpPr>
        <p:spPr>
          <a:xfrm flipV="1">
            <a:off x="4174635" y="1529501"/>
            <a:ext cx="295837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4F44284-8166-5102-C2DF-203E55CD05A9}"/>
              </a:ext>
            </a:extLst>
          </p:cNvPr>
          <p:cNvCxnSpPr>
            <a:cxnSpLocks/>
          </p:cNvCxnSpPr>
          <p:nvPr/>
        </p:nvCxnSpPr>
        <p:spPr>
          <a:xfrm flipH="1" flipV="1">
            <a:off x="4730895" y="1529501"/>
            <a:ext cx="253444" cy="27528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8DCF578-D113-A8C8-8A35-74CD2DE91659}"/>
              </a:ext>
            </a:extLst>
          </p:cNvPr>
          <p:cNvCxnSpPr>
            <a:cxnSpLocks/>
          </p:cNvCxnSpPr>
          <p:nvPr/>
        </p:nvCxnSpPr>
        <p:spPr>
          <a:xfrm flipH="1" flipV="1">
            <a:off x="5139360" y="1505827"/>
            <a:ext cx="783269" cy="3374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581;p57">
            <a:extLst>
              <a:ext uri="{FF2B5EF4-FFF2-40B4-BE49-F238E27FC236}">
                <a16:creationId xmlns:a16="http://schemas.microsoft.com/office/drawing/2014/main" id="{FBAF8464-5B65-AF74-6278-AB4FFE72ABCA}"/>
              </a:ext>
            </a:extLst>
          </p:cNvPr>
          <p:cNvSpPr/>
          <p:nvPr/>
        </p:nvSpPr>
        <p:spPr>
          <a:xfrm>
            <a:off x="5749517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00000001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A18B53A0-07BF-F640-1E9B-52E45D3DD522}"/>
              </a:ext>
            </a:extLst>
          </p:cNvPr>
          <p:cNvSpPr/>
          <p:nvPr/>
        </p:nvSpPr>
        <p:spPr>
          <a:xfrm>
            <a:off x="4621917" y="2453562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Google Shape;1581;p57">
            <a:extLst>
              <a:ext uri="{FF2B5EF4-FFF2-40B4-BE49-F238E27FC236}">
                <a16:creationId xmlns:a16="http://schemas.microsoft.com/office/drawing/2014/main" id="{FE38FA4F-C87A-C85D-33B9-17D2E82ADE33}"/>
              </a:ext>
            </a:extLst>
          </p:cNvPr>
          <p:cNvSpPr/>
          <p:nvPr/>
        </p:nvSpPr>
        <p:spPr>
          <a:xfrm>
            <a:off x="34943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Google Shape;1581;p57">
            <a:extLst>
              <a:ext uri="{FF2B5EF4-FFF2-40B4-BE49-F238E27FC236}">
                <a16:creationId xmlns:a16="http://schemas.microsoft.com/office/drawing/2014/main" id="{76E5B11A-F82D-C559-96AA-19D74804728C}"/>
              </a:ext>
            </a:extLst>
          </p:cNvPr>
          <p:cNvSpPr/>
          <p:nvPr/>
        </p:nvSpPr>
        <p:spPr>
          <a:xfrm>
            <a:off x="2366718" y="2451426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C818E5-4405-C0AF-657D-BF5377C687EF}"/>
              </a:ext>
            </a:extLst>
          </p:cNvPr>
          <p:cNvSpPr txBox="1"/>
          <p:nvPr/>
        </p:nvSpPr>
        <p:spPr>
          <a:xfrm>
            <a:off x="327381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AA4CD5-1B0C-20AF-AACA-6E9EA831F1D9}"/>
              </a:ext>
            </a:extLst>
          </p:cNvPr>
          <p:cNvSpPr txBox="1"/>
          <p:nvPr/>
        </p:nvSpPr>
        <p:spPr>
          <a:xfrm>
            <a:off x="4401414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51E0F0-EF0C-9343-EA26-4E0006AAB9D6}"/>
              </a:ext>
            </a:extLst>
          </p:cNvPr>
          <p:cNvSpPr txBox="1"/>
          <p:nvPr/>
        </p:nvSpPr>
        <p:spPr>
          <a:xfrm>
            <a:off x="5530995" y="2414883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18" name="Google Shape;1591;p57">
            <a:extLst>
              <a:ext uri="{FF2B5EF4-FFF2-40B4-BE49-F238E27FC236}">
                <a16:creationId xmlns:a16="http://schemas.microsoft.com/office/drawing/2014/main" id="{C7D8ADE5-0FF2-60C3-5B0A-458D31CC6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</a:t>
            </a:r>
            <a:r>
              <a:rPr lang="pt-BR" dirty="0">
                <a:solidFill>
                  <a:schemeClr val="bg2"/>
                </a:solidFill>
              </a:rPr>
              <a:t>ENDEREÇOS IP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681AAEA6-3AB9-1662-479B-3BD189985C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explicação didática sobre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IPs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máscaras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sub-rede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Google Shape;1581;p57">
            <a:extLst>
              <a:ext uri="{FF2B5EF4-FFF2-40B4-BE49-F238E27FC236}">
                <a16:creationId xmlns:a16="http://schemas.microsoft.com/office/drawing/2014/main" id="{AB0A86F3-5672-7879-149D-A4EE600ACA8E}"/>
              </a:ext>
            </a:extLst>
          </p:cNvPr>
          <p:cNvSpPr/>
          <p:nvPr/>
        </p:nvSpPr>
        <p:spPr>
          <a:xfrm>
            <a:off x="5749517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Google Shape;1581;p57">
            <a:extLst>
              <a:ext uri="{FF2B5EF4-FFF2-40B4-BE49-F238E27FC236}">
                <a16:creationId xmlns:a16="http://schemas.microsoft.com/office/drawing/2014/main" id="{0D42021C-C727-17E1-3285-A891F5482B91}"/>
              </a:ext>
            </a:extLst>
          </p:cNvPr>
          <p:cNvSpPr/>
          <p:nvPr/>
        </p:nvSpPr>
        <p:spPr>
          <a:xfrm>
            <a:off x="4621917" y="2772630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2" name="Google Shape;1581;p57">
            <a:extLst>
              <a:ext uri="{FF2B5EF4-FFF2-40B4-BE49-F238E27FC236}">
                <a16:creationId xmlns:a16="http://schemas.microsoft.com/office/drawing/2014/main" id="{E2EF9329-AD07-5E46-91B6-618DE9A3DCBB}"/>
              </a:ext>
            </a:extLst>
          </p:cNvPr>
          <p:cNvSpPr/>
          <p:nvPr/>
        </p:nvSpPr>
        <p:spPr>
          <a:xfrm>
            <a:off x="34943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3" name="Google Shape;1581;p57">
            <a:extLst>
              <a:ext uri="{FF2B5EF4-FFF2-40B4-BE49-F238E27FC236}">
                <a16:creationId xmlns:a16="http://schemas.microsoft.com/office/drawing/2014/main" id="{4FC82E45-561B-8C63-6AEC-7A7DC3175C22}"/>
              </a:ext>
            </a:extLst>
          </p:cNvPr>
          <p:cNvSpPr/>
          <p:nvPr/>
        </p:nvSpPr>
        <p:spPr>
          <a:xfrm>
            <a:off x="2366718" y="2770494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</a:t>
            </a:r>
            <a:endParaRPr lang="pt-BR" sz="12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A284EF-E53D-FE5C-78BC-592D622DB4C3}"/>
              </a:ext>
            </a:extLst>
          </p:cNvPr>
          <p:cNvSpPr txBox="1"/>
          <p:nvPr/>
        </p:nvSpPr>
        <p:spPr>
          <a:xfrm>
            <a:off x="327381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A2F59D6-1460-DCBB-0106-7F0E0B1E81B9}"/>
              </a:ext>
            </a:extLst>
          </p:cNvPr>
          <p:cNvSpPr txBox="1"/>
          <p:nvPr/>
        </p:nvSpPr>
        <p:spPr>
          <a:xfrm>
            <a:off x="4401414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B0F27C-B622-3F61-324D-767503FA13A1}"/>
              </a:ext>
            </a:extLst>
          </p:cNvPr>
          <p:cNvSpPr txBox="1"/>
          <p:nvPr/>
        </p:nvSpPr>
        <p:spPr>
          <a:xfrm>
            <a:off x="5530995" y="2733951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561544-783D-92A0-D9E7-B5F0E3DEE746}"/>
              </a:ext>
            </a:extLst>
          </p:cNvPr>
          <p:cNvSpPr txBox="1"/>
          <p:nvPr/>
        </p:nvSpPr>
        <p:spPr>
          <a:xfrm>
            <a:off x="84492" y="2764890"/>
            <a:ext cx="23927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Máscara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sub-rede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(classe C)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E0FB560-D791-72BE-DB0F-9DEC9F12959F}"/>
              </a:ext>
            </a:extLst>
          </p:cNvPr>
          <p:cNvCxnSpPr/>
          <p:nvPr/>
        </p:nvCxnSpPr>
        <p:spPr>
          <a:xfrm>
            <a:off x="2243551" y="3140075"/>
            <a:ext cx="452778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ela 4">
            <a:extLst>
              <a:ext uri="{FF2B5EF4-FFF2-40B4-BE49-F238E27FC236}">
                <a16:creationId xmlns:a16="http://schemas.microsoft.com/office/drawing/2014/main" id="{D7F271DA-8465-09E9-6C95-C85DE5D4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46539"/>
              </p:ext>
            </p:extLst>
          </p:nvPr>
        </p:nvGraphicFramePr>
        <p:xfrm>
          <a:off x="2136560" y="3730307"/>
          <a:ext cx="486698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540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078430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  <a:gridCol w="1538015">
                  <a:extLst>
                    <a:ext uri="{9D8B030D-6E8A-4147-A177-3AD203B41FA5}">
                      <a16:colId xmlns:a16="http://schemas.microsoft.com/office/drawing/2014/main" val="1692178633"/>
                    </a:ext>
                  </a:extLst>
                </a:gridCol>
              </a:tblGrid>
              <a:tr h="328908"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(Condomínio)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(Casas)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Broadcast</a:t>
                      </a:r>
                    </a:p>
                    <a:p>
                      <a:r>
                        <a:rPr lang="pt-BR" sz="900" b="0" i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(Portaria)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28908"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57" name="CaixaDeTexto 56">
            <a:extLst>
              <a:ext uri="{FF2B5EF4-FFF2-40B4-BE49-F238E27FC236}">
                <a16:creationId xmlns:a16="http://schemas.microsoft.com/office/drawing/2014/main" id="{23E9B4C2-8C2E-E8D6-968C-48E62E3EE09D}"/>
              </a:ext>
            </a:extLst>
          </p:cNvPr>
          <p:cNvSpPr txBox="1"/>
          <p:nvPr/>
        </p:nvSpPr>
        <p:spPr>
          <a:xfrm>
            <a:off x="6810085" y="2599549"/>
            <a:ext cx="492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AND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1581;p57">
            <a:extLst>
              <a:ext uri="{FF2B5EF4-FFF2-40B4-BE49-F238E27FC236}">
                <a16:creationId xmlns:a16="http://schemas.microsoft.com/office/drawing/2014/main" id="{9645FAED-F0C7-E559-63D8-4662B98475A3}"/>
              </a:ext>
            </a:extLst>
          </p:cNvPr>
          <p:cNvSpPr/>
          <p:nvPr/>
        </p:nvSpPr>
        <p:spPr>
          <a:xfrm>
            <a:off x="5749517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9" name="Google Shape;1581;p57">
            <a:extLst>
              <a:ext uri="{FF2B5EF4-FFF2-40B4-BE49-F238E27FC236}">
                <a16:creationId xmlns:a16="http://schemas.microsoft.com/office/drawing/2014/main" id="{6FBF9743-8E61-BAEB-17C6-83D2FFF606DE}"/>
              </a:ext>
            </a:extLst>
          </p:cNvPr>
          <p:cNvSpPr/>
          <p:nvPr/>
        </p:nvSpPr>
        <p:spPr>
          <a:xfrm>
            <a:off x="4621917" y="3268687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0" name="Google Shape;1581;p57">
            <a:extLst>
              <a:ext uri="{FF2B5EF4-FFF2-40B4-BE49-F238E27FC236}">
                <a16:creationId xmlns:a16="http://schemas.microsoft.com/office/drawing/2014/main" id="{7F1B4113-B1F8-C0D7-38E8-A99481CA9CD9}"/>
              </a:ext>
            </a:extLst>
          </p:cNvPr>
          <p:cNvSpPr/>
          <p:nvPr/>
        </p:nvSpPr>
        <p:spPr>
          <a:xfrm>
            <a:off x="34943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10101000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1" name="Google Shape;1581;p57">
            <a:extLst>
              <a:ext uri="{FF2B5EF4-FFF2-40B4-BE49-F238E27FC236}">
                <a16:creationId xmlns:a16="http://schemas.microsoft.com/office/drawing/2014/main" id="{6EBD1408-B762-5908-6873-1E31178874F4}"/>
              </a:ext>
            </a:extLst>
          </p:cNvPr>
          <p:cNvSpPr/>
          <p:nvPr/>
        </p:nvSpPr>
        <p:spPr>
          <a:xfrm>
            <a:off x="2366718" y="3266551"/>
            <a:ext cx="976154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11000000</a:t>
            </a:r>
            <a:endParaRPr lang="pt-B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9D96B84-1B1E-B131-EEE5-93567EE18F69}"/>
              </a:ext>
            </a:extLst>
          </p:cNvPr>
          <p:cNvSpPr txBox="1"/>
          <p:nvPr/>
        </p:nvSpPr>
        <p:spPr>
          <a:xfrm>
            <a:off x="327381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B8F8D8B-6833-C74A-C7B2-705226491714}"/>
              </a:ext>
            </a:extLst>
          </p:cNvPr>
          <p:cNvSpPr txBox="1"/>
          <p:nvPr/>
        </p:nvSpPr>
        <p:spPr>
          <a:xfrm>
            <a:off x="4401414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2B4D8AB-3882-B445-833C-80C7A6EB2D7D}"/>
              </a:ext>
            </a:extLst>
          </p:cNvPr>
          <p:cNvSpPr txBox="1"/>
          <p:nvPr/>
        </p:nvSpPr>
        <p:spPr>
          <a:xfrm>
            <a:off x="5530995" y="3230008"/>
            <a:ext cx="289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233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57" grpId="0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>
            <a:extLst>
              <a:ext uri="{FF2B5EF4-FFF2-40B4-BE49-F238E27FC236}">
                <a16:creationId xmlns:a16="http://schemas.microsoft.com/office/drawing/2014/main" id="{028B98D6-F61C-1CBD-83AF-E1956BD9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person wearing mask">
            <a:extLst>
              <a:ext uri="{FF2B5EF4-FFF2-40B4-BE49-F238E27FC236}">
                <a16:creationId xmlns:a16="http://schemas.microsoft.com/office/drawing/2014/main" id="{800394A0-B997-2CC1-0436-92B5C5A3E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r="29704"/>
          <a:stretch/>
        </p:blipFill>
        <p:spPr bwMode="auto">
          <a:xfrm>
            <a:off x="491454" y="1306739"/>
            <a:ext cx="2116934" cy="3197978"/>
          </a:xfrm>
          <a:prstGeom prst="roundRect">
            <a:avLst>
              <a:gd name="adj" fmla="val 6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SUBDIVIDINDO 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 ao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Google Shape;1581;p57">
            <a:extLst>
              <a:ext uri="{FF2B5EF4-FFF2-40B4-BE49-F238E27FC236}">
                <a16:creationId xmlns:a16="http://schemas.microsoft.com/office/drawing/2014/main" id="{1E7D4E65-29FA-E60C-5EC0-E90C28696064}"/>
              </a:ext>
            </a:extLst>
          </p:cNvPr>
          <p:cNvSpPr/>
          <p:nvPr/>
        </p:nvSpPr>
        <p:spPr>
          <a:xfrm>
            <a:off x="492916" y="1306739"/>
            <a:ext cx="2116934" cy="3197978"/>
          </a:xfrm>
          <a:prstGeom prst="roundRect">
            <a:avLst>
              <a:gd name="adj" fmla="val 6681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Segoe UI Black" panose="020B0A02040204020203" pitchFamily="34" charset="0"/>
              <a:sym typeface="Arial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EE272E8-0B4A-BF41-4146-5EB6F303078C}"/>
              </a:ext>
            </a:extLst>
          </p:cNvPr>
          <p:cNvGrpSpPr/>
          <p:nvPr/>
        </p:nvGrpSpPr>
        <p:grpSpPr>
          <a:xfrm>
            <a:off x="545680" y="1355681"/>
            <a:ext cx="1231106" cy="462770"/>
            <a:chOff x="454819" y="1491652"/>
            <a:chExt cx="1231106" cy="46277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B7EECBC-6D41-2A46-4B25-C4A8CD952D2C}"/>
                </a:ext>
              </a:extLst>
            </p:cNvPr>
            <p:cNvSpPr txBox="1"/>
            <p:nvPr/>
          </p:nvSpPr>
          <p:spPr>
            <a:xfrm>
              <a:off x="454819" y="1491652"/>
              <a:ext cx="58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DF1E9C8-8CFB-EE3E-36FB-0444BEADD64B}"/>
                </a:ext>
              </a:extLst>
            </p:cNvPr>
            <p:cNvSpPr txBox="1"/>
            <p:nvPr/>
          </p:nvSpPr>
          <p:spPr>
            <a:xfrm>
              <a:off x="454819" y="1646645"/>
              <a:ext cx="12311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40C575-71C9-2DBB-4380-06FF667070A1}"/>
              </a:ext>
            </a:extLst>
          </p:cNvPr>
          <p:cNvGrpSpPr/>
          <p:nvPr/>
        </p:nvGrpSpPr>
        <p:grpSpPr>
          <a:xfrm>
            <a:off x="545680" y="1795455"/>
            <a:ext cx="1646859" cy="462770"/>
            <a:chOff x="454818" y="1918716"/>
            <a:chExt cx="1646859" cy="46277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3731FCA-53AE-A484-7ECE-3A9845E85A45}"/>
                </a:ext>
              </a:extLst>
            </p:cNvPr>
            <p:cNvSpPr txBox="1"/>
            <p:nvPr/>
          </p:nvSpPr>
          <p:spPr>
            <a:xfrm>
              <a:off x="454818" y="191871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F6951B5-A18A-0D1B-D59D-5EBDCA904FCC}"/>
                </a:ext>
              </a:extLst>
            </p:cNvPr>
            <p:cNvSpPr txBox="1"/>
            <p:nvPr/>
          </p:nvSpPr>
          <p:spPr>
            <a:xfrm>
              <a:off x="454819" y="207370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255.255.255.0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AF9FCDA-4E78-31C4-E627-5D76A247B83D}"/>
              </a:ext>
            </a:extLst>
          </p:cNvPr>
          <p:cNvGrpSpPr/>
          <p:nvPr/>
        </p:nvGrpSpPr>
        <p:grpSpPr>
          <a:xfrm>
            <a:off x="545680" y="2235229"/>
            <a:ext cx="1646859" cy="462770"/>
            <a:chOff x="454818" y="2343039"/>
            <a:chExt cx="1646859" cy="462770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95AFF5E-9D6D-1B1D-4378-33ECB7203713}"/>
                </a:ext>
              </a:extLst>
            </p:cNvPr>
            <p:cNvSpPr txBox="1"/>
            <p:nvPr/>
          </p:nvSpPr>
          <p:spPr>
            <a:xfrm>
              <a:off x="454818" y="2343039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 da 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6E4B8E8-89C4-BFC6-A8B0-E3D54564EF92}"/>
                </a:ext>
              </a:extLst>
            </p:cNvPr>
            <p:cNvSpPr txBox="1"/>
            <p:nvPr/>
          </p:nvSpPr>
          <p:spPr>
            <a:xfrm>
              <a:off x="454819" y="2498032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192.168.0.0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198457B-60E5-95D4-58DC-49D4667C02FA}"/>
              </a:ext>
            </a:extLst>
          </p:cNvPr>
          <p:cNvGrpSpPr/>
          <p:nvPr/>
        </p:nvGrpSpPr>
        <p:grpSpPr>
          <a:xfrm>
            <a:off x="545680" y="3114776"/>
            <a:ext cx="1793082" cy="462770"/>
            <a:chOff x="454818" y="2779983"/>
            <a:chExt cx="1793082" cy="46277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4DCF093-A06C-9BB7-03E1-30433DCBB667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Primeiro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5864C4D-9FFB-4C4A-B169-7C1B27A66591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0518F33-BA07-400D-EC09-337049E47F35}"/>
              </a:ext>
            </a:extLst>
          </p:cNvPr>
          <p:cNvGrpSpPr/>
          <p:nvPr/>
        </p:nvGrpSpPr>
        <p:grpSpPr>
          <a:xfrm>
            <a:off x="545680" y="3554549"/>
            <a:ext cx="1646859" cy="462770"/>
            <a:chOff x="454818" y="3204306"/>
            <a:chExt cx="1646859" cy="46277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3BCBA25-1931-4BC5-F7BD-41208F2C8428}"/>
                </a:ext>
              </a:extLst>
            </p:cNvPr>
            <p:cNvSpPr txBox="1"/>
            <p:nvPr/>
          </p:nvSpPr>
          <p:spPr>
            <a:xfrm>
              <a:off x="454818" y="3204306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Último endereço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2339954-583A-1E4D-2312-08BE92190F71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0DAC996-1590-36A6-FCF7-814E83EA902E}"/>
              </a:ext>
            </a:extLst>
          </p:cNvPr>
          <p:cNvGrpSpPr/>
          <p:nvPr/>
        </p:nvGrpSpPr>
        <p:grpSpPr>
          <a:xfrm>
            <a:off x="545680" y="3994322"/>
            <a:ext cx="1793081" cy="462770"/>
            <a:chOff x="454817" y="3204306"/>
            <a:chExt cx="1793081" cy="46277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3B2553A-CEC8-E32D-A3B2-3B8DDE0E0BFA}"/>
                </a:ext>
              </a:extLst>
            </p:cNvPr>
            <p:cNvSpPr txBox="1"/>
            <p:nvPr/>
          </p:nvSpPr>
          <p:spPr>
            <a:xfrm>
              <a:off x="454817" y="3204306"/>
              <a:ext cx="179308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Endereços possíveis de host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B600D18-7696-86DD-D1B4-7E2BC90F7297}"/>
                </a:ext>
              </a:extLst>
            </p:cNvPr>
            <p:cNvSpPr txBox="1"/>
            <p:nvPr/>
          </p:nvSpPr>
          <p:spPr>
            <a:xfrm>
              <a:off x="454819" y="3359299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254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3A50857-1C54-7107-015F-9D0DEEE2A622}"/>
              </a:ext>
            </a:extLst>
          </p:cNvPr>
          <p:cNvGrpSpPr/>
          <p:nvPr/>
        </p:nvGrpSpPr>
        <p:grpSpPr>
          <a:xfrm>
            <a:off x="545680" y="2675003"/>
            <a:ext cx="1793082" cy="462770"/>
            <a:chOff x="454818" y="2779983"/>
            <a:chExt cx="1793082" cy="462770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ABC1B6B-E716-5B06-CFB8-1C0E9CA76FE6}"/>
                </a:ext>
              </a:extLst>
            </p:cNvPr>
            <p:cNvSpPr txBox="1"/>
            <p:nvPr/>
          </p:nvSpPr>
          <p:spPr>
            <a:xfrm>
              <a:off x="454818" y="2779983"/>
              <a:ext cx="17930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Host (notação CIDR)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2D94EA0-C04C-E50E-92BB-E2AF3F4314CC}"/>
                </a:ext>
              </a:extLst>
            </p:cNvPr>
            <p:cNvSpPr txBox="1"/>
            <p:nvPr/>
          </p:nvSpPr>
          <p:spPr>
            <a:xfrm>
              <a:off x="454819" y="2934976"/>
              <a:ext cx="16468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192.168.0.1/24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0241FDD-A486-C049-6F66-59AE86D55A92}"/>
              </a:ext>
            </a:extLst>
          </p:cNvPr>
          <p:cNvGrpSpPr/>
          <p:nvPr/>
        </p:nvGrpSpPr>
        <p:grpSpPr>
          <a:xfrm>
            <a:off x="4518009" y="2172074"/>
            <a:ext cx="3990962" cy="2131624"/>
            <a:chOff x="4065991" y="2020267"/>
            <a:chExt cx="3990962" cy="2131624"/>
          </a:xfrm>
        </p:grpSpPr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ED76ACA0-0484-B92C-1021-16BAF0802F03}"/>
                </a:ext>
              </a:extLst>
            </p:cNvPr>
            <p:cNvSpPr txBox="1"/>
            <p:nvPr/>
          </p:nvSpPr>
          <p:spPr>
            <a:xfrm>
              <a:off x="4111480" y="2020267"/>
              <a:ext cx="160352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192.168.0.4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4225B76E-9A14-58E8-9A59-AA60315DFCE6}"/>
                </a:ext>
              </a:extLst>
            </p:cNvPr>
            <p:cNvSpPr txBox="1"/>
            <p:nvPr/>
          </p:nvSpPr>
          <p:spPr>
            <a:xfrm>
              <a:off x="6261027" y="202026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192.168.0.252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192.168.0.253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192.168.0.254</a:t>
              </a: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533E67D0-ECD7-DDB0-73FD-9D854BC0BA80}"/>
                </a:ext>
              </a:extLst>
            </p:cNvPr>
            <p:cNvSpPr txBox="1"/>
            <p:nvPr/>
          </p:nvSpPr>
          <p:spPr>
            <a:xfrm>
              <a:off x="4065991" y="3413227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192.168.0.12</a:t>
              </a:r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309CC326-AF7D-487C-AAE6-8908D1FE98F6}"/>
                </a:ext>
              </a:extLst>
            </p:cNvPr>
            <p:cNvSpPr txBox="1"/>
            <p:nvPr/>
          </p:nvSpPr>
          <p:spPr>
            <a:xfrm>
              <a:off x="6362455" y="3392671"/>
              <a:ext cx="16944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192.168.0.20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192.168.0.21</a:t>
              </a:r>
            </a:p>
            <a:p>
              <a:r>
                <a:rPr lang="pt-BR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192.168.0.22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1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28980" y="3785980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Por que Cloud Computing é um dos assuntos mais comentados do momento?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646515" y="2396103"/>
            <a:ext cx="3850164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 NUVEM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9CFD6AB-BD74-BCAB-15CD-9004FA5B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47" y="1281701"/>
            <a:ext cx="5015828" cy="35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ENDEREÇAMENTO </a:t>
            </a:r>
            <a:r>
              <a:rPr lang="pt-BR" dirty="0">
                <a:solidFill>
                  <a:schemeClr val="bg2"/>
                </a:solidFill>
              </a:rPr>
              <a:t>SEM CLASSE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CIDR –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Classless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Interdomain</a:t>
            </a:r>
            <a:r>
              <a:rPr lang="pt-BR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Routing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09257D-6807-ACAA-67E4-AF0F6E9D7AD5}"/>
              </a:ext>
            </a:extLst>
          </p:cNvPr>
          <p:cNvGrpSpPr/>
          <p:nvPr/>
        </p:nvGrpSpPr>
        <p:grpSpPr>
          <a:xfrm>
            <a:off x="177314" y="1368684"/>
            <a:ext cx="3280261" cy="873246"/>
            <a:chOff x="177314" y="1368684"/>
            <a:chExt cx="3280261" cy="873246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A674C088-CE1E-434B-C71E-058D46E48E6A}"/>
                </a:ext>
              </a:extLst>
            </p:cNvPr>
            <p:cNvGrpSpPr/>
            <p:nvPr/>
          </p:nvGrpSpPr>
          <p:grpSpPr>
            <a:xfrm>
              <a:off x="177314" y="1413930"/>
              <a:ext cx="828000" cy="828000"/>
              <a:chOff x="249605" y="1311204"/>
              <a:chExt cx="828000" cy="828000"/>
            </a:xfrm>
          </p:grpSpPr>
          <p:sp>
            <p:nvSpPr>
              <p:cNvPr id="32" name="Google Shape;1482;p49">
                <a:extLst>
                  <a:ext uri="{FF2B5EF4-FFF2-40B4-BE49-F238E27FC236}">
                    <a16:creationId xmlns:a16="http://schemas.microsoft.com/office/drawing/2014/main" id="{2C6B99A5-8077-F32B-B57B-A7334B8DBE9A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404;p49">
                <a:extLst>
                  <a:ext uri="{FF2B5EF4-FFF2-40B4-BE49-F238E27FC236}">
                    <a16:creationId xmlns:a16="http://schemas.microsoft.com/office/drawing/2014/main" id="{EA567878-5018-5869-DBCD-AD4F6834D70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1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40398E4-82A8-9AC1-E617-7259A8FC980B}"/>
                </a:ext>
              </a:extLst>
            </p:cNvPr>
            <p:cNvGrpSpPr/>
            <p:nvPr/>
          </p:nvGrpSpPr>
          <p:grpSpPr>
            <a:xfrm>
              <a:off x="1038965" y="1368684"/>
              <a:ext cx="2418610" cy="846674"/>
              <a:chOff x="1038965" y="1368684"/>
              <a:chExt cx="2418610" cy="846674"/>
            </a:xfrm>
          </p:grpSpPr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953F0B73-D583-31DA-8DF9-AFFD028D5103}"/>
                  </a:ext>
                </a:extLst>
              </p:cNvPr>
              <p:cNvSpPr txBox="1"/>
              <p:nvPr/>
            </p:nvSpPr>
            <p:spPr>
              <a:xfrm>
                <a:off x="1038966" y="1368684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Número de subdivisões</a:t>
                </a:r>
                <a:endParaRPr lang="pt-BR" dirty="0"/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E367C61-6F12-64E5-45F0-5EF9D751ED24}"/>
                  </a:ext>
                </a:extLst>
              </p:cNvPr>
              <p:cNvSpPr txBox="1"/>
              <p:nvPr/>
            </p:nvSpPr>
            <p:spPr>
              <a:xfrm>
                <a:off x="1038965" y="1615227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Esta informação é útil para calcular o “salto” entre endereços de rede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/ 4=64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CaixaDeTexto 27">
                    <a:extLst>
                      <a:ext uri="{FF2B5EF4-FFF2-40B4-BE49-F238E27FC236}">
                        <a16:creationId xmlns:a16="http://schemas.microsoft.com/office/drawing/2014/main" id="{18E5265D-D177-6755-9C4F-3019BF141B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2" y="1999914"/>
                    <a:ext cx="1048749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907" r="-2907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27A582C-8943-C3CC-927A-A6D5049F717A}"/>
              </a:ext>
            </a:extLst>
          </p:cNvPr>
          <p:cNvGrpSpPr/>
          <p:nvPr/>
        </p:nvGrpSpPr>
        <p:grpSpPr>
          <a:xfrm>
            <a:off x="166091" y="2428625"/>
            <a:ext cx="3291483" cy="874309"/>
            <a:chOff x="166091" y="2428625"/>
            <a:chExt cx="3291483" cy="874309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471FA3C7-201F-17C5-48F2-14FED99F7CE1}"/>
                </a:ext>
              </a:extLst>
            </p:cNvPr>
            <p:cNvGrpSpPr/>
            <p:nvPr/>
          </p:nvGrpSpPr>
          <p:grpSpPr>
            <a:xfrm>
              <a:off x="1038964" y="2428625"/>
              <a:ext cx="2418610" cy="846674"/>
              <a:chOff x="1038964" y="2428625"/>
              <a:chExt cx="2418610" cy="846674"/>
            </a:xfrm>
          </p:grpSpPr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35602208-501B-3791-2F2B-AE511ECB1E60}"/>
                  </a:ext>
                </a:extLst>
              </p:cNvPr>
              <p:cNvSpPr txBox="1"/>
              <p:nvPr/>
            </p:nvSpPr>
            <p:spPr>
              <a:xfrm>
                <a:off x="1038965" y="2428625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Calcular octeto misto</a:t>
                </a:r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8EDE84F-51B1-0FB0-3997-9B4BC619D862}"/>
                  </a:ext>
                </a:extLst>
              </p:cNvPr>
              <p:cNvSpPr txBox="1"/>
              <p:nvPr/>
            </p:nvSpPr>
            <p:spPr>
              <a:xfrm>
                <a:off x="1038964" y="2675168"/>
                <a:ext cx="241860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o “salto” em mãos, o octeto misto é calculado por: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256 −64=192</m:t>
                          </m:r>
                        </m:oMath>
                      </m:oMathPara>
                    </a14:m>
                    <a:endParaRPr lang="pt-BR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CaixaDeTexto 43">
                    <a:extLst>
                      <a:ext uri="{FF2B5EF4-FFF2-40B4-BE49-F238E27FC236}">
                        <a16:creationId xmlns:a16="http://schemas.microsoft.com/office/drawing/2014/main" id="{812A30AA-5A02-52BD-0AC0-CCF2BBE6E4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8711" y="3059855"/>
                    <a:ext cx="1333698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83" r="-1826" b="-857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1F397729-25DA-C6AE-02BF-429197B586D0}"/>
                </a:ext>
              </a:extLst>
            </p:cNvPr>
            <p:cNvGrpSpPr/>
            <p:nvPr/>
          </p:nvGrpSpPr>
          <p:grpSpPr>
            <a:xfrm>
              <a:off x="166091" y="2474934"/>
              <a:ext cx="828000" cy="828000"/>
              <a:chOff x="249605" y="1311204"/>
              <a:chExt cx="828000" cy="828000"/>
            </a:xfrm>
          </p:grpSpPr>
          <p:sp>
            <p:nvSpPr>
              <p:cNvPr id="46" name="Google Shape;1482;p49">
                <a:extLst>
                  <a:ext uri="{FF2B5EF4-FFF2-40B4-BE49-F238E27FC236}">
                    <a16:creationId xmlns:a16="http://schemas.microsoft.com/office/drawing/2014/main" id="{FBC893D2-0387-41BD-F59B-B976CA9BF973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404;p49">
                <a:extLst>
                  <a:ext uri="{FF2B5EF4-FFF2-40B4-BE49-F238E27FC236}">
                    <a16:creationId xmlns:a16="http://schemas.microsoft.com/office/drawing/2014/main" id="{EF699A9C-B010-34FA-5259-FB257A705BBB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2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2F358DD-3183-B11C-707C-6E8406B96A33}"/>
              </a:ext>
            </a:extLst>
          </p:cNvPr>
          <p:cNvGrpSpPr/>
          <p:nvPr/>
        </p:nvGrpSpPr>
        <p:grpSpPr>
          <a:xfrm>
            <a:off x="166090" y="3543411"/>
            <a:ext cx="3291483" cy="874309"/>
            <a:chOff x="166090" y="3543411"/>
            <a:chExt cx="3291483" cy="87430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501624B-C120-779F-6D64-98B7A2409056}"/>
                </a:ext>
              </a:extLst>
            </p:cNvPr>
            <p:cNvGrpSpPr/>
            <p:nvPr/>
          </p:nvGrpSpPr>
          <p:grpSpPr>
            <a:xfrm>
              <a:off x="1038963" y="3543411"/>
              <a:ext cx="2418610" cy="823624"/>
              <a:chOff x="1038963" y="3543411"/>
              <a:chExt cx="2418610" cy="823624"/>
            </a:xfrm>
          </p:grpSpPr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1234B80D-9CF4-2382-193C-5488A43F1390}"/>
                  </a:ext>
                </a:extLst>
              </p:cNvPr>
              <p:cNvSpPr txBox="1"/>
              <p:nvPr/>
            </p:nvSpPr>
            <p:spPr>
              <a:xfrm>
                <a:off x="1038964" y="3543411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Montar tabela de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IPs</a:t>
                </a:r>
                <a:endParaRPr lang="pt-BR" dirty="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3AE2F6F7-57E2-FEBF-E8B6-FD4C4D39924F}"/>
                  </a:ext>
                </a:extLst>
              </p:cNvPr>
              <p:cNvSpPr txBox="1"/>
              <p:nvPr/>
            </p:nvSpPr>
            <p:spPr>
              <a:xfrm>
                <a:off x="1038963" y="3789954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Com blocos reduzidos e um octeto misto, é possível obter os endereços de IP de cada subnet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15B4E730-3AAC-0970-20F8-E0D8DFDA632C}"/>
                </a:ext>
              </a:extLst>
            </p:cNvPr>
            <p:cNvGrpSpPr/>
            <p:nvPr/>
          </p:nvGrpSpPr>
          <p:grpSpPr>
            <a:xfrm>
              <a:off x="166090" y="3589720"/>
              <a:ext cx="828000" cy="828000"/>
              <a:chOff x="249605" y="1311204"/>
              <a:chExt cx="828000" cy="828000"/>
            </a:xfrm>
          </p:grpSpPr>
          <p:sp>
            <p:nvSpPr>
              <p:cNvPr id="52" name="Google Shape;1482;p49">
                <a:extLst>
                  <a:ext uri="{FF2B5EF4-FFF2-40B4-BE49-F238E27FC236}">
                    <a16:creationId xmlns:a16="http://schemas.microsoft.com/office/drawing/2014/main" id="{3E4ED824-F794-4E12-2B5E-056955040361}"/>
                  </a:ext>
                </a:extLst>
              </p:cNvPr>
              <p:cNvSpPr/>
              <p:nvPr/>
            </p:nvSpPr>
            <p:spPr>
              <a:xfrm>
                <a:off x="249605" y="1311204"/>
                <a:ext cx="828000" cy="8280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404;p49">
                <a:extLst>
                  <a:ext uri="{FF2B5EF4-FFF2-40B4-BE49-F238E27FC236}">
                    <a16:creationId xmlns:a16="http://schemas.microsoft.com/office/drawing/2014/main" id="{E791C87C-4E87-7703-42D5-353DB2DC393C}"/>
                  </a:ext>
                </a:extLst>
              </p:cNvPr>
              <p:cNvSpPr txBox="1"/>
              <p:nvPr/>
            </p:nvSpPr>
            <p:spPr>
              <a:xfrm>
                <a:off x="468252" y="1499225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4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3</a:t>
                </a:r>
                <a:endParaRPr sz="44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14F263D-5616-64DE-E197-17C5A792DC6A}"/>
              </a:ext>
            </a:extLst>
          </p:cNvPr>
          <p:cNvSpPr txBox="1"/>
          <p:nvPr/>
        </p:nvSpPr>
        <p:spPr>
          <a:xfrm>
            <a:off x="4195658" y="2002895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5D7949B-4A59-BF64-86B1-71341DCC793E}"/>
              </a:ext>
            </a:extLst>
          </p:cNvPr>
          <p:cNvGrpSpPr/>
          <p:nvPr/>
        </p:nvGrpSpPr>
        <p:grpSpPr>
          <a:xfrm>
            <a:off x="6624587" y="837877"/>
            <a:ext cx="2213647" cy="462111"/>
            <a:chOff x="-111970" y="1919375"/>
            <a:chExt cx="2213647" cy="462111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E8F91BF-11D6-88CD-8806-3A7C9766A4A6}"/>
                </a:ext>
              </a:extLst>
            </p:cNvPr>
            <p:cNvSpPr txBox="1"/>
            <p:nvPr/>
          </p:nvSpPr>
          <p:spPr>
            <a:xfrm>
              <a:off x="-104328" y="1919375"/>
              <a:ext cx="156448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Máscara de </a:t>
              </a:r>
              <a:r>
                <a:rPr lang="pt-BR" sz="1000" i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Sub-Rede</a:t>
              </a:r>
              <a:endParaRPr lang="pt-BR" sz="1000" b="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1922EEE2-B5B2-D499-95A4-6C6A444A4A6F}"/>
                </a:ext>
              </a:extLst>
            </p:cNvPr>
            <p:cNvSpPr txBox="1"/>
            <p:nvPr/>
          </p:nvSpPr>
          <p:spPr>
            <a:xfrm>
              <a:off x="-111970" y="2073709"/>
              <a:ext cx="221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255.255.255.192 (/26)</a:t>
              </a:r>
            </a:p>
          </p:txBody>
        </p:sp>
      </p:grpSp>
      <p:sp>
        <p:nvSpPr>
          <p:cNvPr id="64" name="Google Shape;1581;p57">
            <a:extLst>
              <a:ext uri="{FF2B5EF4-FFF2-40B4-BE49-F238E27FC236}">
                <a16:creationId xmlns:a16="http://schemas.microsoft.com/office/drawing/2014/main" id="{F4CA0EE8-5FBD-6BE3-EA6B-F65E4AC1D630}"/>
              </a:ext>
            </a:extLst>
          </p:cNvPr>
          <p:cNvSpPr/>
          <p:nvPr/>
        </p:nvSpPr>
        <p:spPr>
          <a:xfrm>
            <a:off x="6232770" y="1380535"/>
            <a:ext cx="2482548" cy="234692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11111111.11111111.11111111.11</a:t>
            </a: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000000</a:t>
            </a:r>
            <a:endParaRPr lang="pt-BR" sz="1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86B6153-0B5C-79AA-333F-E35AECA0A3A1}"/>
              </a:ext>
            </a:extLst>
          </p:cNvPr>
          <p:cNvSpPr txBox="1"/>
          <p:nvPr/>
        </p:nvSpPr>
        <p:spPr>
          <a:xfrm>
            <a:off x="6463901" y="1993543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2" name="Tabela 4">
            <a:extLst>
              <a:ext uri="{FF2B5EF4-FFF2-40B4-BE49-F238E27FC236}">
                <a16:creationId xmlns:a16="http://schemas.microsoft.com/office/drawing/2014/main" id="{3D2A4403-AC1D-F588-0599-72A64A7F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89611"/>
              </p:ext>
            </p:extLst>
          </p:nvPr>
        </p:nvGraphicFramePr>
        <p:xfrm>
          <a:off x="4090988" y="3632149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32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498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192.168.0.128 ou 192.168.0.128/26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192.168.0.129 a 192.168.0.190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4" name="Tabela 4">
            <a:extLst>
              <a:ext uri="{FF2B5EF4-FFF2-40B4-BE49-F238E27FC236}">
                <a16:creationId xmlns:a16="http://schemas.microsoft.com/office/drawing/2014/main" id="{65E9EC3E-8EB9-E5A6-48FC-494FC9C0B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5606"/>
              </p:ext>
            </p:extLst>
          </p:nvPr>
        </p:nvGraphicFramePr>
        <p:xfrm>
          <a:off x="6381324" y="3633173"/>
          <a:ext cx="215130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801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5550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192.168.0.192 ou 192.168.0.192/26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192.168.0.193 a 192.168.0.254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5" name="Tabela 4">
            <a:extLst>
              <a:ext uri="{FF2B5EF4-FFF2-40B4-BE49-F238E27FC236}">
                <a16:creationId xmlns:a16="http://schemas.microsoft.com/office/drawing/2014/main" id="{E25EDC47-E723-52B1-D8F2-D6B6F89DB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1023"/>
              </p:ext>
            </p:extLst>
          </p:nvPr>
        </p:nvGraphicFramePr>
        <p:xfrm>
          <a:off x="4105277" y="2321950"/>
          <a:ext cx="2127493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85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107590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192.168.0.0 ou 192.168.0.0/26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192.168.0.1 a 192.168.0.62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graphicFrame>
        <p:nvGraphicFramePr>
          <p:cNvPr id="76" name="Tabela 4">
            <a:extLst>
              <a:ext uri="{FF2B5EF4-FFF2-40B4-BE49-F238E27FC236}">
                <a16:creationId xmlns:a16="http://schemas.microsoft.com/office/drawing/2014/main" id="{28C340EE-30D5-E24F-196A-DE2582EF9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11421"/>
              </p:ext>
            </p:extLst>
          </p:nvPr>
        </p:nvGraphicFramePr>
        <p:xfrm>
          <a:off x="6381324" y="2320520"/>
          <a:ext cx="2133245" cy="590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15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975091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214066"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800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88909"/>
                  </a:ext>
                </a:extLst>
              </a:tr>
              <a:tr h="376913">
                <a:tc>
                  <a:txBody>
                    <a:bodyPr/>
                    <a:lstStyle/>
                    <a:p>
                      <a:pPr algn="l"/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 ou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192.168.0.64/26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192.168.0.65 a 192.168.0.126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</a:tbl>
          </a:graphicData>
        </a:graphic>
      </p:graphicFrame>
      <p:sp>
        <p:nvSpPr>
          <p:cNvPr id="39" name="CaixaDeTexto 38">
            <a:extLst>
              <a:ext uri="{FF2B5EF4-FFF2-40B4-BE49-F238E27FC236}">
                <a16:creationId xmlns:a16="http://schemas.microsoft.com/office/drawing/2014/main" id="{D3F3818D-578A-4D18-98CC-B58CD4F2547A}"/>
              </a:ext>
            </a:extLst>
          </p:cNvPr>
          <p:cNvSpPr txBox="1"/>
          <p:nvPr/>
        </p:nvSpPr>
        <p:spPr>
          <a:xfrm>
            <a:off x="4199374" y="3380676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54A362A-74B5-64FC-DB36-FC7D0FF61072}"/>
              </a:ext>
            </a:extLst>
          </p:cNvPr>
          <p:cNvSpPr txBox="1"/>
          <p:nvPr/>
        </p:nvSpPr>
        <p:spPr>
          <a:xfrm>
            <a:off x="6467617" y="3371324"/>
            <a:ext cx="1732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 rede terá 62 hosts</a:t>
            </a:r>
            <a:endParaRPr lang="pt-BR" sz="1000" i="1" dirty="0">
              <a:solidFill>
                <a:schemeClr val="tx1">
                  <a:lumMod val="90000"/>
                  <a:lumOff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7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4" grpId="0" animBg="1"/>
      <p:bldP spid="65" grpId="0"/>
      <p:bldP spid="39" grpId="0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od Sun GIF by Kochstrasse™">
            <a:extLst>
              <a:ext uri="{FF2B5EF4-FFF2-40B4-BE49-F238E27FC236}">
                <a16:creationId xmlns:a16="http://schemas.microsoft.com/office/drawing/2014/main" id="{18595052-5E67-151F-80F9-05A94C9F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580244"/>
            <a:ext cx="3765000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DE REDES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NA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82585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</a:t>
            </a:r>
            <a:r>
              <a:rPr lang="pt-BR" dirty="0">
                <a:solidFill>
                  <a:schemeClr val="bg2"/>
                </a:solidFill>
              </a:rPr>
              <a:t>REDES NA AWS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 de arquitetura completo!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B04C38-2517-DC58-B237-6C7F2991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56" y="1093155"/>
            <a:ext cx="5946088" cy="38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8FFE728-953D-0F1C-46FE-BAF08BE9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36" y="1426937"/>
            <a:ext cx="5529872" cy="33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FC1D052-649A-A466-81A2-730ED83D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72" y="1681217"/>
            <a:ext cx="5057842" cy="29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7F91D99-578E-F8D1-FD54-F7BEF511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99" y="1937572"/>
            <a:ext cx="4168208" cy="2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9B71627-319F-CAAB-50D2-AC4CCFEA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86" y="2246039"/>
            <a:ext cx="1771641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1A80C76-DFA5-7BA4-ECA8-883BED5D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943" y="2246039"/>
            <a:ext cx="1771640" cy="2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FB9E36-1F17-022F-FC30-38D52932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90" y="2571750"/>
            <a:ext cx="2806588" cy="166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CDF3ED7-2637-DBDF-0D77-B45B6705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17" y="2413152"/>
            <a:ext cx="3237270" cy="18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78507B3-41EB-31AE-13C9-01B9D2BE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90" y="2526746"/>
            <a:ext cx="2647256" cy="16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77DAFAB-C2BF-BF42-79FE-E17FB576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38" y="2961691"/>
            <a:ext cx="463528" cy="68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8DD1393-2611-31A1-EEEB-0E3EA029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76" y="2602871"/>
            <a:ext cx="586139" cy="14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2EEBA93-C484-A97B-D400-F8AD7009A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37" y="3072468"/>
            <a:ext cx="494635" cy="6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3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DE </a:t>
            </a:r>
            <a:r>
              <a:rPr lang="pt-BR" dirty="0">
                <a:solidFill>
                  <a:schemeClr val="bg2"/>
                </a:solidFill>
              </a:rPr>
              <a:t>REDES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Definições gerais sobre alguns dos principais elementos de redes na AWS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091B73A-6FB8-288F-5B7D-7EC9CE1551A1}"/>
              </a:ext>
            </a:extLst>
          </p:cNvPr>
          <p:cNvGrpSpPr/>
          <p:nvPr/>
        </p:nvGrpSpPr>
        <p:grpSpPr>
          <a:xfrm>
            <a:off x="305766" y="1216883"/>
            <a:ext cx="3247673" cy="942975"/>
            <a:chOff x="305766" y="1216883"/>
            <a:chExt cx="3247673" cy="9429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0B7494-4459-8DF8-5686-DF8B0FE2D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1216883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D48B7840-7A21-FCF2-F3B9-E347ECABB558}"/>
                </a:ext>
              </a:extLst>
            </p:cNvPr>
            <p:cNvGrpSpPr/>
            <p:nvPr/>
          </p:nvGrpSpPr>
          <p:grpSpPr>
            <a:xfrm>
              <a:off x="1134830" y="1288944"/>
              <a:ext cx="2418609" cy="823624"/>
              <a:chOff x="1134830" y="1250550"/>
              <a:chExt cx="2418609" cy="823624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B977637-D04E-A3A8-081E-08577B53BD96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(Virtual Private Cloud)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560F694-6875-41E0-ECD9-F695AA3B2A7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Trata-se de um “pedaço” isolado da nuvem AWS para implantação dos recursos em uma conta.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A58EE2-D8D4-59FC-3229-AE5F3926B615}"/>
              </a:ext>
            </a:extLst>
          </p:cNvPr>
          <p:cNvGrpSpPr/>
          <p:nvPr/>
        </p:nvGrpSpPr>
        <p:grpSpPr>
          <a:xfrm>
            <a:off x="352073" y="2280947"/>
            <a:ext cx="3414866" cy="870011"/>
            <a:chOff x="352073" y="2280947"/>
            <a:chExt cx="3414866" cy="87001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7DAA7D2-4B3D-7F0E-73BE-DCE9E2599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73" y="2280947"/>
              <a:ext cx="850865" cy="87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FE7076D-51B8-CA06-6ED3-2E5C5A934A77}"/>
                </a:ext>
              </a:extLst>
            </p:cNvPr>
            <p:cNvGrpSpPr/>
            <p:nvPr/>
          </p:nvGrpSpPr>
          <p:grpSpPr>
            <a:xfrm>
              <a:off x="1179609" y="2292994"/>
              <a:ext cx="2587330" cy="823624"/>
              <a:chOff x="1134830" y="1250550"/>
              <a:chExt cx="2587330" cy="823624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229C6D6-0211-39AE-6CA5-4BD8FF348F9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Sub-redes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6AFCDBF-09AC-92B4-5D0B-6776BAF00E9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58733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Subdivisões de uma rede dentro do bloco CIDR.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podem ser configuradas como públicas ou privadas.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16318CA-F958-C7E8-0B96-CE18AE4180B6}"/>
              </a:ext>
            </a:extLst>
          </p:cNvPr>
          <p:cNvGrpSpPr/>
          <p:nvPr/>
        </p:nvGrpSpPr>
        <p:grpSpPr>
          <a:xfrm>
            <a:off x="305766" y="3306265"/>
            <a:ext cx="3293725" cy="942975"/>
            <a:chOff x="305766" y="3306265"/>
            <a:chExt cx="3293725" cy="942975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10BBBC7-2004-7DD9-D95B-A3C6F41C7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66" y="3306265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808CF01-A523-CB67-8ABF-645E1BA3586A}"/>
                </a:ext>
              </a:extLst>
            </p:cNvPr>
            <p:cNvGrpSpPr/>
            <p:nvPr/>
          </p:nvGrpSpPr>
          <p:grpSpPr>
            <a:xfrm>
              <a:off x="1180882" y="3340483"/>
              <a:ext cx="2418609" cy="823624"/>
              <a:chOff x="1134830" y="1250550"/>
              <a:chExt cx="2418609" cy="823624"/>
            </a:xfrm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DA0F4FB0-B3EE-F38C-607D-6FE5DC045E4C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IGW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(Internet Gateway)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749E9AC-17F6-0871-46BB-2704967EA4ED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É considerada a “porta” para a internet. A partir deste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gateway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, recursos podem ter acesso à internet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E8C1BF-E1DD-D10C-DF3E-A45BA1047938}"/>
              </a:ext>
            </a:extLst>
          </p:cNvPr>
          <p:cNvGrpSpPr/>
          <p:nvPr/>
        </p:nvGrpSpPr>
        <p:grpSpPr>
          <a:xfrm>
            <a:off x="4572000" y="1235386"/>
            <a:ext cx="3361584" cy="985207"/>
            <a:chOff x="4572000" y="1235386"/>
            <a:chExt cx="3361584" cy="985207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122ADA43-15EF-4918-7B16-BEFFAB550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249164"/>
              <a:ext cx="94297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3720F843-FFAE-7160-08D0-C086E0761964}"/>
                </a:ext>
              </a:extLst>
            </p:cNvPr>
            <p:cNvGrpSpPr/>
            <p:nvPr/>
          </p:nvGrpSpPr>
          <p:grpSpPr>
            <a:xfrm>
              <a:off x="5514975" y="1235386"/>
              <a:ext cx="2418609" cy="985207"/>
              <a:chOff x="1134830" y="1250550"/>
              <a:chExt cx="2418609" cy="985207"/>
            </a:xfrm>
          </p:grpSpPr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17455EB-0F98-D503-105F-CB675F4B8A6D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RT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Route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Table)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13EABEE7-54DE-A6B6-D976-5BBBEFFEE54A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Tabela de rotas que direciona requisições à endereços e elementos. São elas que definem se uma subnet é publicada ou provada, por exemplo.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08B62C9-2953-6EF3-9AEF-11D22CFFFC83}"/>
              </a:ext>
            </a:extLst>
          </p:cNvPr>
          <p:cNvGrpSpPr/>
          <p:nvPr/>
        </p:nvGrpSpPr>
        <p:grpSpPr>
          <a:xfrm>
            <a:off x="4572421" y="2199999"/>
            <a:ext cx="3361163" cy="884039"/>
            <a:chOff x="4572421" y="2199999"/>
            <a:chExt cx="3361163" cy="884039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CD05DE29-ED62-CF12-DB0A-4E1287294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421" y="2199999"/>
              <a:ext cx="942975" cy="88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557A3553-BB1D-94B9-5DBF-D193AB27501C}"/>
                </a:ext>
              </a:extLst>
            </p:cNvPr>
            <p:cNvGrpSpPr/>
            <p:nvPr/>
          </p:nvGrpSpPr>
          <p:grpSpPr>
            <a:xfrm>
              <a:off x="5514975" y="2226974"/>
              <a:ext cx="2418609" cy="823624"/>
              <a:chOff x="1134830" y="1250550"/>
              <a:chExt cx="2418609" cy="823624"/>
            </a:xfrm>
          </p:grpSpPr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334AD62-3354-6EB5-6A25-9F65AD5F80BA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SG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(Security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Group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C42C713-BF68-A082-F0A8-255B956C88BF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instância.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Stateful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recursos implantados.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FAD8504-2A00-618A-00D6-456509F84EBF}"/>
              </a:ext>
            </a:extLst>
          </p:cNvPr>
          <p:cNvGrpSpPr/>
          <p:nvPr/>
        </p:nvGrpSpPr>
        <p:grpSpPr>
          <a:xfrm>
            <a:off x="4572000" y="3043429"/>
            <a:ext cx="3340311" cy="942975"/>
            <a:chOff x="4572000" y="3043429"/>
            <a:chExt cx="3340311" cy="942975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4397A110-16E3-41E7-809C-3B80E94B9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3429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46ADFF8-F8FC-DF8A-FF13-05CAE50488F2}"/>
                </a:ext>
              </a:extLst>
            </p:cNvPr>
            <p:cNvGrpSpPr/>
            <p:nvPr/>
          </p:nvGrpSpPr>
          <p:grpSpPr>
            <a:xfrm>
              <a:off x="5493702" y="3080929"/>
              <a:ext cx="2418609" cy="823624"/>
              <a:chOff x="1134830" y="1250550"/>
              <a:chExt cx="2418609" cy="823624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9D1CDEA-5D80-ACE1-06AF-B550FAD0CE91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NACL 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(Network Access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Control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pt-BR" sz="100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List</a:t>
                </a:r>
                <a:r>
                  <a:rPr lang="pt-BR" sz="100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)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D7AFFA6C-C3CC-F156-A7B1-7903F8359451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Firewall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 a nível de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</a:t>
                </a:r>
                <a:r>
                  <a:rPr lang="pt-BR" sz="1050" i="1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Stateless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 Define regras e libera portas para todos os recursos em uma </a:t>
                </a:r>
                <a:r>
                  <a:rPr lang="pt-BR" sz="1050" i="1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subnet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.</a:t>
                </a:r>
                <a:endParaRPr lang="pt-BR" sz="105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ECC9A39-620A-0706-3C4E-E22676BC9D07}"/>
              </a:ext>
            </a:extLst>
          </p:cNvPr>
          <p:cNvGrpSpPr/>
          <p:nvPr/>
        </p:nvGrpSpPr>
        <p:grpSpPr>
          <a:xfrm>
            <a:off x="4572000" y="3965950"/>
            <a:ext cx="3340311" cy="995895"/>
            <a:chOff x="4572000" y="3965950"/>
            <a:chExt cx="3340311" cy="995895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85F8629C-F511-22B7-4A47-EF43447E3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965950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80EFCD90-C8AA-6ECD-7F4F-01B4EBB191A1}"/>
                </a:ext>
              </a:extLst>
            </p:cNvPr>
            <p:cNvGrpSpPr/>
            <p:nvPr/>
          </p:nvGrpSpPr>
          <p:grpSpPr>
            <a:xfrm>
              <a:off x="5493702" y="3976638"/>
              <a:ext cx="2418609" cy="985207"/>
              <a:chOff x="1134830" y="1250550"/>
              <a:chExt cx="2418609" cy="985207"/>
            </a:xfrm>
          </p:grpSpPr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4DEB9828-1B53-3A78-3EA3-03888A4851C7}"/>
                  </a:ext>
                </a:extLst>
              </p:cNvPr>
              <p:cNvSpPr txBox="1"/>
              <p:nvPr/>
            </p:nvSpPr>
            <p:spPr>
              <a:xfrm>
                <a:off x="1134830" y="1250550"/>
                <a:ext cx="2418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VPC Gateway </a:t>
                </a:r>
                <a:r>
                  <a:rPr lang="pt-BR" sz="1400" dirty="0" err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Endpoint</a:t>
                </a:r>
                <a:endParaRPr lang="pt-BR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D57E8167-1091-76FE-2D14-442E8C3AFC15}"/>
                  </a:ext>
                </a:extLst>
              </p:cNvPr>
              <p:cNvSpPr txBox="1"/>
              <p:nvPr/>
            </p:nvSpPr>
            <p:spPr>
              <a:xfrm>
                <a:off x="1134830" y="1497093"/>
                <a:ext cx="24186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Permite acessar serviços AWS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s3) a partir de uma rede privada sem passar pela internet (</a:t>
                </a:r>
                <a:r>
                  <a:rPr lang="pt-BR" sz="1050" dirty="0" err="1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pt-BR" sz="105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: EC2 em uma subnet privada)</a:t>
                </a:r>
                <a:endParaRPr lang="pt-BR" sz="105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4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957060" y="4755900"/>
            <a:ext cx="19004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CONHECENDO A NUVEM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172388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172388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172388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/INFOS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de solução e detalhes adicionais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/AÇÕES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/RESULTADOS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100"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2922634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/DÚVIDAS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288808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304172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172388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362615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5409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359202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353856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868292" y="1375686"/>
            <a:ext cx="4336430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/AS ATIVIDADES PRÁTICAS IRÃO CONTEMPLAR: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>
            <a:cxnSpLocks/>
          </p:cNvCxnSpPr>
          <p:nvPr/>
        </p:nvCxnSpPr>
        <p:spPr>
          <a:xfrm>
            <a:off x="989262" y="1881932"/>
            <a:ext cx="713233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296191" y="4755900"/>
            <a:ext cx="156136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7AF345-49E3-6877-4B9F-93837DA6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49" y="-179855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234518" y="4755900"/>
            <a:ext cx="162303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CONHECENDO A NUVEM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CONSTRUINDO UMA ESTRUTURA DE REDES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ESRUTURA DE REDES NA AWS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Construir e implantar toda uma estrutura de redes na AWS, desde uma VPC customizada até todos seus componentes relacionados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7548433"/>
                  <a:gd name="adj3" fmla="val 14579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58814" y="1525132"/>
            <a:ext cx="2842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VPC com um bloco CIDR de endereços considerando uma máscara /16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58814" y="1890411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4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subnets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no total (2 em cada zona de disponibilidade) considerando uma máscara /24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58814" y="2409578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Internet Gateway e o anexe à VPC recém criada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58814" y="277485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duas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Route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Tables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e, para uma delas, configure uma rota de acesso ao Internet Gateway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58814" y="32940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dois NACL com regras de entrada para acesso público e privado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58814" y="365930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dois Security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com regras de entrada específicas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061BD7-8D13-91CA-B8A2-1163A1D38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222" y="2922006"/>
            <a:ext cx="2692750" cy="157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DFDD4B88-FD6E-5D34-1166-3930E515F198}"/>
              </a:ext>
            </a:extLst>
          </p:cNvPr>
          <p:cNvSpPr txBox="1"/>
          <p:nvPr/>
        </p:nvSpPr>
        <p:spPr>
          <a:xfrm>
            <a:off x="5558814" y="4024581"/>
            <a:ext cx="28428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para testar conexões na estrutura de redes implantada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  <p:bldP spid="7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ESTRUTURA DE REDES NA AWS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79F4632-8A1C-8705-50C3-EE20444E0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99" y="1256799"/>
            <a:ext cx="5000085" cy="29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VPC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30985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acessar a rota para criar uma VPC, uma página de configurações é aberta para que o usuário insira alguns parâmetros para a VPC a ser criada.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Entre as opções disponíveis, o bloco CIDR de endereçamento é um dos principais. Seu valor indica todo o intervalo de endereços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IPs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que serão disponibilizados para esta “fatia” da nuvem AWS. Na imagem ao lado, seu valor foi definido como: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9624E20-F9FF-52AD-15B4-7058B507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99" y="1180887"/>
            <a:ext cx="768160" cy="242577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69109453-BABE-56BD-0EE6-A4B2A229EF94}"/>
              </a:ext>
            </a:extLst>
          </p:cNvPr>
          <p:cNvSpPr txBox="1"/>
          <p:nvPr/>
        </p:nvSpPr>
        <p:spPr>
          <a:xfrm>
            <a:off x="5881124" y="3383328"/>
            <a:ext cx="3098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172.32.0.0/16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EA633EC1-0727-1B96-50BF-319989215E10}"/>
              </a:ext>
            </a:extLst>
          </p:cNvPr>
          <p:cNvSpPr txBox="1"/>
          <p:nvPr/>
        </p:nvSpPr>
        <p:spPr>
          <a:xfrm>
            <a:off x="5881124" y="3711461"/>
            <a:ext cx="32628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De acordo com o conteúdo visto até aqui, é possível observar esse número e extrair as seguintes informações: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IP de classe B (inicia com 172)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Máscara de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sub-rede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com 2 octetos (/16)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Possibilita 65.536 endereços de IP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91E008D-E9BE-92FD-8C7A-8807A41FEBBE}"/>
              </a:ext>
            </a:extLst>
          </p:cNvPr>
          <p:cNvSpPr/>
          <p:nvPr/>
        </p:nvSpPr>
        <p:spPr>
          <a:xfrm>
            <a:off x="2051531" y="1850231"/>
            <a:ext cx="1220307" cy="33575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96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ON PREMISES</a:t>
            </a:r>
            <a:endParaRPr b="0" i="1" dirty="0">
              <a:solidFill>
                <a:schemeClr val="dk2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56985D6-DBF8-AA85-6149-966F2591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7" y="1122442"/>
            <a:ext cx="5885887" cy="2947395"/>
          </a:xfrm>
          <a:prstGeom prst="rect">
            <a:avLst/>
          </a:prstGeom>
        </p:spPr>
      </p:pic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22452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Os custos envolvem: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Construção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Segurança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Hardware físico necessário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 de licenças de softwares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Energia gasta no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Conectividade com a internet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Design, construção, operação, manutenção</a:t>
            </a: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SUBNETS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1D03915-E730-3F79-F513-092C46F19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1" y="1149629"/>
            <a:ext cx="4853741" cy="354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860;p39">
            <a:extLst>
              <a:ext uri="{FF2B5EF4-FFF2-40B4-BE49-F238E27FC236}">
                <a16:creationId xmlns:a16="http://schemas.microsoft.com/office/drawing/2014/main" id="{B397E465-A72F-931F-2D0B-9753B6DA2C9B}"/>
              </a:ext>
            </a:extLst>
          </p:cNvPr>
          <p:cNvSpPr/>
          <p:nvPr/>
        </p:nvSpPr>
        <p:spPr>
          <a:xfrm>
            <a:off x="6002540" y="1363703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32;p37">
            <a:extLst>
              <a:ext uri="{FF2B5EF4-FFF2-40B4-BE49-F238E27FC236}">
                <a16:creationId xmlns:a16="http://schemas.microsoft.com/office/drawing/2014/main" id="{A2CFA1B5-3843-C43A-06F4-C65067756F93}"/>
              </a:ext>
            </a:extLst>
          </p:cNvPr>
          <p:cNvSpPr txBox="1">
            <a:spLocks/>
          </p:cNvSpPr>
          <p:nvPr/>
        </p:nvSpPr>
        <p:spPr>
          <a:xfrm>
            <a:off x="6163700" y="123036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B7A371-C550-B58D-F5C0-74150AB8D30A}"/>
              </a:ext>
            </a:extLst>
          </p:cNvPr>
          <p:cNvSpPr txBox="1"/>
          <p:nvPr/>
        </p:nvSpPr>
        <p:spPr>
          <a:xfrm>
            <a:off x="5926998" y="1603186"/>
            <a:ext cx="293055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estrutura de redes proposta, existem duas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subnets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cada AZ, sendo uma pública e outra privada. Note, na imagem ao lado, os blocos CIDR IPv4 designados para cada rede utilizando uma máscara /24 que permite a utilização, em cada uma, de 251 endereços.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Notem como o terceiro octeto é o único a sofrer mudanças no bloco CIDR para cada subnet. Isto é importante pois estas subdivisões da rede precisam contemplar endereços válidos dentro do bloco maior (VPC)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3AB8D9-81EC-92F3-9E7E-564B3E0D5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40" y="4086669"/>
            <a:ext cx="2727123" cy="4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3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INTERNET GATEWAY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860;p39">
            <a:extLst>
              <a:ext uri="{FF2B5EF4-FFF2-40B4-BE49-F238E27FC236}">
                <a16:creationId xmlns:a16="http://schemas.microsoft.com/office/drawing/2014/main" id="{B397E465-A72F-931F-2D0B-9753B6DA2C9B}"/>
              </a:ext>
            </a:extLst>
          </p:cNvPr>
          <p:cNvSpPr/>
          <p:nvPr/>
        </p:nvSpPr>
        <p:spPr>
          <a:xfrm>
            <a:off x="5540784" y="1363703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32;p37">
            <a:extLst>
              <a:ext uri="{FF2B5EF4-FFF2-40B4-BE49-F238E27FC236}">
                <a16:creationId xmlns:a16="http://schemas.microsoft.com/office/drawing/2014/main" id="{A2CFA1B5-3843-C43A-06F4-C65067756F93}"/>
              </a:ext>
            </a:extLst>
          </p:cNvPr>
          <p:cNvSpPr txBox="1">
            <a:spLocks/>
          </p:cNvSpPr>
          <p:nvPr/>
        </p:nvSpPr>
        <p:spPr>
          <a:xfrm>
            <a:off x="5701944" y="123036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B7A371-C550-B58D-F5C0-74150AB8D30A}"/>
              </a:ext>
            </a:extLst>
          </p:cNvPr>
          <p:cNvSpPr txBox="1"/>
          <p:nvPr/>
        </p:nvSpPr>
        <p:spPr>
          <a:xfrm>
            <a:off x="5493446" y="1644160"/>
            <a:ext cx="33641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Internet Gateway é basicamente um componente da nossa estrutura de redes que permitirá acesso à internet pública pelos recursos implantados dentro da VPC.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Dessa forma, seu processo de criação é altamente intuitivo e o principal passo envolve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anexar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o IGW à uma VPC criada.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C83137-9C9D-DCCE-AC1A-567C1978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59" y="3100230"/>
            <a:ext cx="2081340" cy="3861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4B8DD0-2591-5F79-C46A-CBCE43EFD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508" y="3715406"/>
            <a:ext cx="1283237" cy="3108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E7F530F-9CEE-D44D-C980-A22C88AF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237" y="4234169"/>
            <a:ext cx="2049781" cy="347899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9A9B943-8996-019C-72C3-80D3FA82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" y="1230361"/>
            <a:ext cx="4609193" cy="336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08E20D9-396C-839D-F4B5-5C5D2D5EB30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7007127" y="3486362"/>
            <a:ext cx="2" cy="229044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47E0CA3-EB4D-FDE2-0985-93C826D42D9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007127" y="4026252"/>
            <a:ext cx="1" cy="207917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17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ROUTE TABLE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10890A0-684E-7DD9-0AB3-A317B8BF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7" y="1211611"/>
            <a:ext cx="6717663" cy="32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C043186-BAE3-61A7-8CF8-FC19CBB30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7" y="4023549"/>
            <a:ext cx="7898219" cy="623701"/>
          </a:xfrm>
          <a:prstGeom prst="rect">
            <a:avLst/>
          </a:prstGeom>
        </p:spPr>
      </p:pic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0E18DBD-3C6B-8F94-E5E0-58F28E4A7A53}"/>
              </a:ext>
            </a:extLst>
          </p:cNvPr>
          <p:cNvSpPr/>
          <p:nvPr/>
        </p:nvSpPr>
        <p:spPr>
          <a:xfrm>
            <a:off x="5907905" y="1251704"/>
            <a:ext cx="176400" cy="1764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20427C6-9C5A-0C6E-D558-5D902C0B7315}"/>
              </a:ext>
            </a:extLst>
          </p:cNvPr>
          <p:cNvSpPr txBox="1">
            <a:spLocks/>
          </p:cNvSpPr>
          <p:nvPr/>
        </p:nvSpPr>
        <p:spPr>
          <a:xfrm>
            <a:off x="6069065" y="1118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372B350-FD1C-0B7D-7D1A-7096662C6EDC}"/>
              </a:ext>
            </a:extLst>
          </p:cNvPr>
          <p:cNvSpPr txBox="1"/>
          <p:nvPr/>
        </p:nvSpPr>
        <p:spPr>
          <a:xfrm>
            <a:off x="5843178" y="1468197"/>
            <a:ext cx="29305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Após a criação das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é importante definir associações às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subnets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públicas e privadas.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F875466-F554-8D05-8323-2658A81CD0C7}"/>
              </a:ext>
            </a:extLst>
          </p:cNvPr>
          <p:cNvSpPr txBox="1"/>
          <p:nvPr/>
        </p:nvSpPr>
        <p:spPr>
          <a:xfrm>
            <a:off x="7568829" y="2368139"/>
            <a:ext cx="13030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É justamente esta associação (em conjunto com as rotas) que define se uma subnet é pública ou privada.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367299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NETWORK ACL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04BC59-C090-EFDB-06B4-7132B7C5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5" y="1212291"/>
            <a:ext cx="7888512" cy="28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F2D2B2-34E7-5D83-8C4E-7C27C49A0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5" y="4149119"/>
            <a:ext cx="7715441" cy="6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90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SECURITY GROUPS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F5008C5-AC60-6115-1701-C1AFE259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4" y="1064945"/>
            <a:ext cx="7617345" cy="374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14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ESTRUTURA COMPLETA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CONHECENDO A NUVEM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C3FECFF-EC1F-AD08-9E62-6E0C943B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" y="1183624"/>
            <a:ext cx="5217795" cy="362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02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831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645174" y="3784087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Uma visão básica de serviços como CloudFormation 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Terraform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298388" y="2396103"/>
            <a:ext cx="4496319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INFRAESTRUTURA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COMO CÓDIGO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2304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02;p40">
            <a:extLst>
              <a:ext uri="{FF2B5EF4-FFF2-40B4-BE49-F238E27FC236}">
                <a16:creationId xmlns:a16="http://schemas.microsoft.com/office/drawing/2014/main" id="{B7485911-CA70-574A-8124-16BF7A2E8F9A}"/>
              </a:ext>
            </a:extLst>
          </p:cNvPr>
          <p:cNvSpPr/>
          <p:nvPr/>
        </p:nvSpPr>
        <p:spPr>
          <a:xfrm>
            <a:off x="362426" y="2950338"/>
            <a:ext cx="3291403" cy="1762179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 INFRA COMO </a:t>
            </a:r>
            <a:r>
              <a:rPr lang="pt-BR" dirty="0">
                <a:solidFill>
                  <a:schemeClr val="bg2"/>
                </a:solidFill>
              </a:rPr>
              <a:t>CÓDIGO?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Definições gerais sobre alguns dos principais elementos de redes na AWS</a:t>
            </a:r>
          </a:p>
        </p:txBody>
      </p:sp>
      <p:sp>
        <p:nvSpPr>
          <p:cNvPr id="39" name="Google Shape;202;p40">
            <a:extLst>
              <a:ext uri="{FF2B5EF4-FFF2-40B4-BE49-F238E27FC236}">
                <a16:creationId xmlns:a16="http://schemas.microsoft.com/office/drawing/2014/main" id="{B368960C-D7A7-9729-B1DF-1C4DFDC7BADB}"/>
              </a:ext>
            </a:extLst>
          </p:cNvPr>
          <p:cNvSpPr/>
          <p:nvPr/>
        </p:nvSpPr>
        <p:spPr>
          <a:xfrm>
            <a:off x="362428" y="1158002"/>
            <a:ext cx="3291403" cy="1762179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25C62B6-6BB2-3B54-E91F-B308CB747783}"/>
              </a:ext>
            </a:extLst>
          </p:cNvPr>
          <p:cNvSpPr txBox="1"/>
          <p:nvPr/>
        </p:nvSpPr>
        <p:spPr>
          <a:xfrm>
            <a:off x="437808" y="1255838"/>
            <a:ext cx="3140638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“Com IaC, são criados arquivos de configuração que incluem as especificações da Infraestrutura, facilitando a  edição e a distribuição de configurações. Ela também assegura o provisionamento do mesmo ambiente todas as vezes.“</a:t>
            </a:r>
          </a:p>
          <a:p>
            <a:endParaRPr lang="pt-BR" sz="1100" i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90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/>
              </a:rPr>
              <a:t>Red Hat – O que é IaC?</a:t>
            </a:r>
            <a:endParaRPr lang="pt-BR" sz="9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767DCBC-E153-A6BF-4A43-B0BD6566FFE2}"/>
              </a:ext>
            </a:extLst>
          </p:cNvPr>
          <p:cNvSpPr txBox="1"/>
          <p:nvPr/>
        </p:nvSpPr>
        <p:spPr>
          <a:xfrm>
            <a:off x="436989" y="2990433"/>
            <a:ext cx="294629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“Este tipo de automação torna o processo de administração da infra mais confiável, seguro e controlado, visto que todas as alterações no código ficam registradas, facilitando a rastreabilidade do conteúdo e proporcionando uma maior velocidade no processo de entrega.”</a:t>
            </a:r>
          </a:p>
          <a:p>
            <a:endParaRPr lang="pt-BR" sz="1100" i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900" i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/>
              </a:rPr>
              <a:t>Medium – Infra as </a:t>
            </a:r>
            <a:r>
              <a:rPr lang="pt-BR" sz="900" i="1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/>
              </a:rPr>
              <a:t>Code</a:t>
            </a:r>
            <a:endParaRPr lang="pt-BR" sz="9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04DB7C-0C2B-FEDE-CD04-F7DC909D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04" y="1827536"/>
            <a:ext cx="3221179" cy="17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gráfico: como é o mapa de Winterfell, de “Game of Thrones”? | Super">
            <a:extLst>
              <a:ext uri="{FF2B5EF4-FFF2-40B4-BE49-F238E27FC236}">
                <a16:creationId xmlns:a16="http://schemas.microsoft.com/office/drawing/2014/main" id="{466DBEA0-7EE4-CC6C-550C-108618A7F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303" y="1159641"/>
            <a:ext cx="5160966" cy="358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9" grpId="0" animBg="1"/>
      <p:bldP spid="42" grpId="0"/>
      <p:bldP spid="4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Simpsons GIF by INTO ACTION">
            <a:extLst>
              <a:ext uri="{FF2B5EF4-FFF2-40B4-BE49-F238E27FC236}">
                <a16:creationId xmlns:a16="http://schemas.microsoft.com/office/drawing/2014/main" id="{D1382564-481C-F4F0-0FD0-D3113480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313219" cy="53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572000" y="2579458"/>
            <a:ext cx="3915605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CLOUDFORMATION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887BC3-65BC-033E-25CB-74808B8E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44" y="3608061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6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87766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Neste cenário, temos: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Pool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de serviços prontos para serem utilizados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Recursos de infraestrutura já estão provisionados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Custos diretamente proporcionais ao uso (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pay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as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you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go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Agilidade no lançamento de novos produtos (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time to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market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87CCE3-1099-FD1C-E4F5-B781C504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62" y="1070425"/>
            <a:ext cx="5828771" cy="33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2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CLOUDFORMATION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na AWS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8BF87FBC-ED28-2D4F-4D6A-27FF3D23D294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3727862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CloudFormation pode ser definido como um serviço AWS responsável por provisionar </a:t>
            </a:r>
            <a:r>
              <a:rPr lang="pt-BR" b="1" dirty="0">
                <a:solidFill>
                  <a:srgbClr val="ED3E7D"/>
                </a:solidFill>
              </a:rPr>
              <a:t>infraestrutura</a:t>
            </a:r>
            <a:r>
              <a:rPr lang="pt-BR" dirty="0"/>
              <a:t> através de </a:t>
            </a:r>
            <a:r>
              <a:rPr lang="pt-BR" b="1" dirty="0">
                <a:solidFill>
                  <a:srgbClr val="ED3E7D"/>
                </a:solidFill>
              </a:rPr>
              <a:t>código</a:t>
            </a:r>
            <a:r>
              <a:rPr lang="pt-BR" dirty="0"/>
              <a:t>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Em essência, sua utilização está pautada através do fornecimento de um </a:t>
            </a:r>
            <a:r>
              <a:rPr lang="pt-BR" b="1" dirty="0">
                <a:solidFill>
                  <a:srgbClr val="ED3E7D"/>
                </a:solidFill>
              </a:rPr>
              <a:t>template</a:t>
            </a:r>
            <a:r>
              <a:rPr lang="pt-BR" b="1" dirty="0"/>
              <a:t> </a:t>
            </a:r>
            <a:r>
              <a:rPr lang="pt-BR" dirty="0"/>
              <a:t>(criado em YAML ou JSON) com todas as ações a serem realizadas para a construção de um </a:t>
            </a:r>
            <a:r>
              <a:rPr lang="pt-BR" b="1" dirty="0" err="1">
                <a:solidFill>
                  <a:srgbClr val="ED3E7D"/>
                </a:solidFill>
              </a:rPr>
              <a:t>stack</a:t>
            </a:r>
            <a:r>
              <a:rPr lang="pt-BR" dirty="0"/>
              <a:t> (recursos de infraestrutura).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Todo o processo de construção e suas etapas podem ser visualizadas e acompanhadas no CloudFormation.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F2AAC34-2584-FEBF-C52B-70DFE76E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91" y="1122036"/>
            <a:ext cx="3934691" cy="353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44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13162327-7714-32F5-B4A9-75E28A4197DA}"/>
              </a:ext>
            </a:extLst>
          </p:cNvPr>
          <p:cNvSpPr/>
          <p:nvPr/>
        </p:nvSpPr>
        <p:spPr>
          <a:xfrm>
            <a:off x="4383970" y="1255132"/>
            <a:ext cx="3615634" cy="284839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ED3E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CONCEITO DE </a:t>
            </a:r>
            <a:r>
              <a:rPr lang="pt-BR" dirty="0">
                <a:solidFill>
                  <a:schemeClr val="bg2"/>
                </a:solidFill>
              </a:rPr>
              <a:t>TEMPLATE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Descrevendo recursos utilizando JSON ou YAML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A0F9FF-7B37-392B-5587-0BDB02107A1F}"/>
              </a:ext>
            </a:extLst>
          </p:cNvPr>
          <p:cNvSpPr txBox="1"/>
          <p:nvPr/>
        </p:nvSpPr>
        <p:spPr>
          <a:xfrm>
            <a:off x="4572019" y="1822970"/>
            <a:ext cx="33129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EC2Instance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AWS::EC2::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InstanceType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t2.micro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ami-0cff7528ff583bf9a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Tags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acg-cfn-instance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Google Shape;950;p48">
            <a:extLst>
              <a:ext uri="{FF2B5EF4-FFF2-40B4-BE49-F238E27FC236}">
                <a16:creationId xmlns:a16="http://schemas.microsoft.com/office/drawing/2014/main" id="{0D62B3F2-97A9-134B-BA70-A179867B2ACD}"/>
              </a:ext>
            </a:extLst>
          </p:cNvPr>
          <p:cNvSpPr txBox="1">
            <a:spLocks/>
          </p:cNvSpPr>
          <p:nvPr/>
        </p:nvSpPr>
        <p:spPr>
          <a:xfrm flipH="1">
            <a:off x="4383970" y="1093155"/>
            <a:ext cx="2604252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de Template em YAML</a:t>
            </a:r>
          </a:p>
        </p:txBody>
      </p:sp>
      <p:sp>
        <p:nvSpPr>
          <p:cNvPr id="14" name="Google Shape;950;p48">
            <a:extLst>
              <a:ext uri="{FF2B5EF4-FFF2-40B4-BE49-F238E27FC236}">
                <a16:creationId xmlns:a16="http://schemas.microsoft.com/office/drawing/2014/main" id="{8693F98C-B449-4B85-847C-F4DB937B5036}"/>
              </a:ext>
            </a:extLst>
          </p:cNvPr>
          <p:cNvSpPr txBox="1">
            <a:spLocks/>
          </p:cNvSpPr>
          <p:nvPr/>
        </p:nvSpPr>
        <p:spPr>
          <a:xfrm flipH="1">
            <a:off x="372960" y="4181464"/>
            <a:ext cx="7702161" cy="3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O template acima realiza a criação de uma instância EC2 do tipo t2.micro e uma AMI baseada na região us-east-1 (North Virginia) </a:t>
            </a: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416D3D70-81A1-0084-AC0C-D8B4E3E00D7D}"/>
              </a:ext>
            </a:extLst>
          </p:cNvPr>
          <p:cNvSpPr/>
          <p:nvPr/>
        </p:nvSpPr>
        <p:spPr>
          <a:xfrm>
            <a:off x="429331" y="1255132"/>
            <a:ext cx="3615634" cy="284839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ED3E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41D1C796-1732-EF00-678E-D4693E6FAA32}"/>
              </a:ext>
            </a:extLst>
          </p:cNvPr>
          <p:cNvSpPr txBox="1">
            <a:spLocks/>
          </p:cNvSpPr>
          <p:nvPr/>
        </p:nvSpPr>
        <p:spPr>
          <a:xfrm flipH="1">
            <a:off x="429331" y="1093155"/>
            <a:ext cx="2604252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de Template em JSON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928481-6335-209E-1DF0-BF9F597A46D2}"/>
              </a:ext>
            </a:extLst>
          </p:cNvPr>
          <p:cNvSpPr txBox="1"/>
          <p:nvPr/>
        </p:nvSpPr>
        <p:spPr>
          <a:xfrm>
            <a:off x="541844" y="1459652"/>
            <a:ext cx="364285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EC2Instance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AWS::EC2::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InstanceType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t2.micro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ami-0cff7528ff583bf9a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Tags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acg-cfn-instance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102" name="Picture 6" descr="Vscodes type yaml icon - Vscode Icons">
            <a:extLst>
              <a:ext uri="{FF2B5EF4-FFF2-40B4-BE49-F238E27FC236}">
                <a16:creationId xmlns:a16="http://schemas.microsoft.com/office/drawing/2014/main" id="{D671B9D1-C28F-3998-D402-C88D0F4D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879" y="1280351"/>
            <a:ext cx="561109" cy="56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vscode, icons, type, json">
            <a:extLst>
              <a:ext uri="{FF2B5EF4-FFF2-40B4-BE49-F238E27FC236}">
                <a16:creationId xmlns:a16="http://schemas.microsoft.com/office/drawing/2014/main" id="{AD42BC42-7B44-7251-7E14-90D312DE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1377332"/>
            <a:ext cx="367145" cy="36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59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81;p57">
            <a:extLst>
              <a:ext uri="{FF2B5EF4-FFF2-40B4-BE49-F238E27FC236}">
                <a16:creationId xmlns:a16="http://schemas.microsoft.com/office/drawing/2014/main" id="{13162327-7714-32F5-B4A9-75E28A4197DA}"/>
              </a:ext>
            </a:extLst>
          </p:cNvPr>
          <p:cNvSpPr/>
          <p:nvPr/>
        </p:nvSpPr>
        <p:spPr>
          <a:xfrm>
            <a:off x="395257" y="1355954"/>
            <a:ext cx="7543398" cy="319526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ED3E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D3E7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CONCEITO DE </a:t>
            </a:r>
            <a:r>
              <a:rPr lang="pt-BR" dirty="0">
                <a:solidFill>
                  <a:schemeClr val="bg2"/>
                </a:solidFill>
              </a:rPr>
              <a:t>STACK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Implantando recursos especificados em um template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Google Shape;950;p48">
            <a:extLst>
              <a:ext uri="{FF2B5EF4-FFF2-40B4-BE49-F238E27FC236}">
                <a16:creationId xmlns:a16="http://schemas.microsoft.com/office/drawing/2014/main" id="{0D62B3F2-97A9-134B-BA70-A179867B2ACD}"/>
              </a:ext>
            </a:extLst>
          </p:cNvPr>
          <p:cNvSpPr txBox="1">
            <a:spLocks/>
          </p:cNvSpPr>
          <p:nvPr/>
        </p:nvSpPr>
        <p:spPr>
          <a:xfrm flipH="1">
            <a:off x="395254" y="1185348"/>
            <a:ext cx="2403361" cy="31787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Criação e execução do </a:t>
            </a:r>
            <a:r>
              <a:rPr lang="pt-BR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stack</a:t>
            </a:r>
            <a:endParaRPr lang="pt-BR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950;p48">
            <a:extLst>
              <a:ext uri="{FF2B5EF4-FFF2-40B4-BE49-F238E27FC236}">
                <a16:creationId xmlns:a16="http://schemas.microsoft.com/office/drawing/2014/main" id="{8693F98C-B449-4B85-847C-F4DB937B5036}"/>
              </a:ext>
            </a:extLst>
          </p:cNvPr>
          <p:cNvSpPr txBox="1">
            <a:spLocks/>
          </p:cNvSpPr>
          <p:nvPr/>
        </p:nvSpPr>
        <p:spPr>
          <a:xfrm flipH="1">
            <a:off x="460530" y="1448146"/>
            <a:ext cx="7299650" cy="6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Ao validar e executar o template, o CloudFormation cria então um </a:t>
            </a:r>
            <a:r>
              <a:rPr lang="pt-BR" sz="1000" dirty="0" err="1"/>
              <a:t>stack</a:t>
            </a:r>
            <a:r>
              <a:rPr lang="pt-BR" sz="1000" dirty="0"/>
              <a:t> formado pelos recursos contidos no template. Cada passo da operação de criação da infraestrutura pode ser acompanhado no console.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874568-B83B-3CA4-73E3-F7AF3F53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6" y="1968361"/>
            <a:ext cx="7149698" cy="24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8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41EF030-3C16-A399-5382-E9B2207C0C2C}"/>
              </a:ext>
            </a:extLst>
          </p:cNvPr>
          <p:cNvSpPr/>
          <p:nvPr/>
        </p:nvSpPr>
        <p:spPr>
          <a:xfrm>
            <a:off x="0" y="0"/>
            <a:ext cx="9144000" cy="5139869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D3F0811-287A-EDB7-21F4-B784C8110C87}"/>
              </a:ext>
            </a:extLst>
          </p:cNvPr>
          <p:cNvSpPr txBox="1"/>
          <p:nvPr/>
        </p:nvSpPr>
        <p:spPr>
          <a:xfrm>
            <a:off x="269081" y="123110"/>
            <a:ext cx="821531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AWSTemplateFormatVersion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date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Referência de versão que o template do CloudFormation considera. Aceita apenas o valor ""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Descrição resumida do template para fins de documentação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Esta seção, se existir, deve ser colocada após a seção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AWSTemplateFormatVersion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Objetos que proporcionam informações adicionais sobre 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Valores a serem passados em tempo de execução ao criar ou atualizar um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stack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Parâmetros podem ser referenciados via função intrínseca !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na seção de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ou Outputs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Mappings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Conjunto de chaves e valores que podem auxiliar na obtenção de informações no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Tais informações podem ser obtidas utilizando a função intrínseca !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FindInMap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Conditions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Condições de controle que podem especificar se determinados recursos serão criados ou não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Seção utilizada para aplicações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serverless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que especifica a versão do SAM  a ser utilizada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[OBRIGATÓRIO]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Aqui são alocados todos os recursos de infraestrutura a serem implantados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É a única seção obrigatória do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Informações que podem ser coletadas após a execução do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35E8C90-1C2B-AC60-D209-2C8F3090ED5E}"/>
              </a:ext>
            </a:extLst>
          </p:cNvPr>
          <p:cNvSpPr/>
          <p:nvPr/>
        </p:nvSpPr>
        <p:spPr>
          <a:xfrm>
            <a:off x="269081" y="3886200"/>
            <a:ext cx="4426744" cy="628650"/>
          </a:xfrm>
          <a:prstGeom prst="rect">
            <a:avLst/>
          </a:prstGeom>
          <a:noFill/>
          <a:ln>
            <a:solidFill>
              <a:srgbClr val="ED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5206051-4305-FC0C-4077-EC6817E51874}"/>
              </a:ext>
            </a:extLst>
          </p:cNvPr>
          <p:cNvSpPr/>
          <p:nvPr/>
        </p:nvSpPr>
        <p:spPr>
          <a:xfrm>
            <a:off x="6107312" y="1348640"/>
            <a:ext cx="2767607" cy="2537560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ED3E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7C087C0E-A4F5-90E8-4D98-B140AA529479}"/>
              </a:ext>
            </a:extLst>
          </p:cNvPr>
          <p:cNvSpPr txBox="1">
            <a:spLocks/>
          </p:cNvSpPr>
          <p:nvPr/>
        </p:nvSpPr>
        <p:spPr>
          <a:xfrm flipH="1">
            <a:off x="6107312" y="1257300"/>
            <a:ext cx="2265163" cy="374393"/>
          </a:xfrm>
          <a:prstGeom prst="rect">
            <a:avLst/>
          </a:prstGeom>
          <a:solidFill>
            <a:srgbClr val="191919"/>
          </a:solidFill>
          <a:ln>
            <a:solidFill>
              <a:srgbClr val="ED3E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Detalhes sobre o Template</a:t>
            </a:r>
          </a:p>
        </p:txBody>
      </p:sp>
      <p:sp>
        <p:nvSpPr>
          <p:cNvPr id="16" name="Google Shape;950;p48">
            <a:extLst>
              <a:ext uri="{FF2B5EF4-FFF2-40B4-BE49-F238E27FC236}">
                <a16:creationId xmlns:a16="http://schemas.microsoft.com/office/drawing/2014/main" id="{223C4A37-EC67-5C3A-58A5-CA93C7345BEB}"/>
              </a:ext>
            </a:extLst>
          </p:cNvPr>
          <p:cNvSpPr txBox="1">
            <a:spLocks/>
          </p:cNvSpPr>
          <p:nvPr/>
        </p:nvSpPr>
        <p:spPr>
          <a:xfrm flipH="1">
            <a:off x="6171878" y="1677611"/>
            <a:ext cx="2581593" cy="208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ao lado representa detalhes sobre o </a:t>
            </a:r>
            <a:r>
              <a:rPr lang="pt-BR" i="1" dirty="0"/>
              <a:t>template</a:t>
            </a:r>
            <a:r>
              <a:rPr lang="pt-BR" dirty="0"/>
              <a:t> de uma infraestrutura a ser provisionada no CloudFormation.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Ao todo, são </a:t>
            </a:r>
            <a:r>
              <a:rPr lang="pt-BR" sz="3200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9</a:t>
            </a:r>
            <a:r>
              <a:rPr lang="pt-BR" dirty="0"/>
              <a:t> seções existentes, sendo apenas </a:t>
            </a:r>
            <a:r>
              <a:rPr lang="pt-BR" sz="3200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pt-BR" dirty="0"/>
              <a:t> obrigatória.</a:t>
            </a:r>
          </a:p>
        </p:txBody>
      </p:sp>
    </p:spTree>
    <p:extLst>
      <p:ext uri="{BB962C8B-B14F-4D97-AF65-F5344CB8AC3E}">
        <p14:creationId xmlns:p14="http://schemas.microsoft.com/office/powerpoint/2010/main" val="17273481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ame Art GIF">
            <a:extLst>
              <a:ext uri="{FF2B5EF4-FFF2-40B4-BE49-F238E27FC236}">
                <a16:creationId xmlns:a16="http://schemas.microsoft.com/office/drawing/2014/main" id="{3489BA49-7EB9-EF0F-EE85-5AD1A6D2A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17" y="-1"/>
            <a:ext cx="5143463" cy="51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572000" y="2579458"/>
            <a:ext cx="3915605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O BÁSICO SOBRE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TERRAFORM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 descr="Terraform na pratica - Capitulo 1">
            <a:extLst>
              <a:ext uri="{FF2B5EF4-FFF2-40B4-BE49-F238E27FC236}">
                <a16:creationId xmlns:a16="http://schemas.microsoft.com/office/drawing/2014/main" id="{B4BA682C-2AF5-B3FD-6DE3-4FBE54B1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64" y="3687423"/>
            <a:ext cx="719572" cy="7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713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na AWS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8BF87FBC-ED28-2D4F-4D6A-27FF3D23D294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3727862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</a:t>
            </a:r>
            <a:r>
              <a:rPr lang="pt-BR" dirty="0" err="1"/>
              <a:t>Terraform</a:t>
            </a:r>
            <a:r>
              <a:rPr lang="pt-BR" dirty="0"/>
              <a:t> é uma ferramenta utilizada para construir, alterar e </a:t>
            </a:r>
            <a:r>
              <a:rPr lang="pt-BR" dirty="0" err="1"/>
              <a:t>versionar</a:t>
            </a:r>
            <a:r>
              <a:rPr lang="pt-BR" dirty="0"/>
              <a:t> </a:t>
            </a:r>
            <a:r>
              <a:rPr lang="pt-BR" b="1" dirty="0">
                <a:solidFill>
                  <a:srgbClr val="844EBA"/>
                </a:solidFill>
              </a:rPr>
              <a:t>infraestrutura</a:t>
            </a:r>
            <a:r>
              <a:rPr lang="pt-BR" dirty="0"/>
              <a:t> de maneira eficiente, seja localmente ou na nuvem. 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Sua principal vantagem está atrelada ao fato de possibilitar integrações com </a:t>
            </a:r>
            <a:r>
              <a:rPr lang="pt-BR" b="1" dirty="0">
                <a:solidFill>
                  <a:srgbClr val="844EBA"/>
                </a:solidFill>
              </a:rPr>
              <a:t>múltiplos provedores</a:t>
            </a:r>
            <a:r>
              <a:rPr lang="pt-BR" dirty="0"/>
              <a:t>. Em outras palavras, diferente do CloudFormation que pode ser considerado um serviço específico da AWS, infraestruturas construídas no </a:t>
            </a:r>
            <a:r>
              <a:rPr lang="pt-BR" dirty="0" err="1"/>
              <a:t>Terraform</a:t>
            </a:r>
            <a:r>
              <a:rPr lang="pt-BR" dirty="0"/>
              <a:t> podem ser implantadas na AWS, Azure, Google Cloud ou qualquer que seja a provedora.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885CD8-6FC0-5963-0932-B79D71C5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08" y="618076"/>
            <a:ext cx="4162332" cy="36095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25ED5FB-2CDB-F3A1-165E-8DEA31D8CFB5}"/>
              </a:ext>
            </a:extLst>
          </p:cNvPr>
          <p:cNvSpPr txBox="1"/>
          <p:nvPr/>
        </p:nvSpPr>
        <p:spPr>
          <a:xfrm>
            <a:off x="4239875" y="4286238"/>
            <a:ext cx="3142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844EBA"/>
                </a:solidFill>
                <a:latin typeface="Consolas" panose="020B0609020204030204" pitchFamily="49" charset="0"/>
              </a:rPr>
              <a:t>https://www.terraform.io/intro</a:t>
            </a:r>
          </a:p>
        </p:txBody>
      </p:sp>
    </p:spTree>
    <p:extLst>
      <p:ext uri="{BB962C8B-B14F-4D97-AF65-F5344CB8AC3E}">
        <p14:creationId xmlns:p14="http://schemas.microsoft.com/office/powerpoint/2010/main" val="18043637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Construindo infraestrutura como código para um vasto leque de provedores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70A0877-27C9-7EFE-B5D9-98D1705F5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8" y="1181101"/>
            <a:ext cx="8367362" cy="320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152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</a:t>
            </a:r>
            <a:r>
              <a:rPr lang="pt-BR" dirty="0">
                <a:solidFill>
                  <a:schemeClr val="bg2"/>
                </a:solidFill>
              </a:rPr>
              <a:t>CONFIG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Definindo recursos utilizando a linguagem do </a:t>
            </a:r>
            <a:r>
              <a:rPr lang="pt-BR" dirty="0" err="1"/>
              <a:t>Terraform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416D3D70-81A1-0084-AC0C-D8B4E3E00D7D}"/>
              </a:ext>
            </a:extLst>
          </p:cNvPr>
          <p:cNvSpPr/>
          <p:nvPr/>
        </p:nvSpPr>
        <p:spPr>
          <a:xfrm>
            <a:off x="459810" y="1628512"/>
            <a:ext cx="4607490" cy="271488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844EB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41D1C796-1732-EF00-678E-D4693E6FAA32}"/>
              </a:ext>
            </a:extLst>
          </p:cNvPr>
          <p:cNvSpPr txBox="1">
            <a:spLocks/>
          </p:cNvSpPr>
          <p:nvPr/>
        </p:nvSpPr>
        <p:spPr>
          <a:xfrm flipH="1">
            <a:off x="459810" y="1466535"/>
            <a:ext cx="3228269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utilizando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Terraform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Language</a:t>
            </a:r>
            <a:endParaRPr lang="pt-BR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4E0631A4-5D5B-8076-2F52-308391B71B7C}"/>
              </a:ext>
            </a:extLst>
          </p:cNvPr>
          <p:cNvSpPr txBox="1">
            <a:spLocks/>
          </p:cNvSpPr>
          <p:nvPr/>
        </p:nvSpPr>
        <p:spPr>
          <a:xfrm flipH="1">
            <a:off x="5285254" y="1653731"/>
            <a:ext cx="3459893" cy="218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No arquivo de configuração de extensão </a:t>
            </a:r>
            <a:r>
              <a:rPr lang="pt-BR" b="1" i="1" dirty="0">
                <a:solidFill>
                  <a:srgbClr val="844EBA"/>
                </a:solidFill>
              </a:rPr>
              <a:t>.tf</a:t>
            </a:r>
            <a:r>
              <a:rPr lang="pt-BR" dirty="0"/>
              <a:t>, são definidos os recursos a serem implantados no provedor escolhido.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O template ao lado pode ser considerado um “padrão genérico” de uma configuração de </a:t>
            </a:r>
            <a:r>
              <a:rPr lang="pt-BR" b="1" i="1" dirty="0" err="1">
                <a:solidFill>
                  <a:srgbClr val="844EBA"/>
                </a:solidFill>
              </a:rPr>
              <a:t>provider</a:t>
            </a:r>
            <a:r>
              <a:rPr lang="pt-BR" dirty="0"/>
              <a:t> (</a:t>
            </a:r>
            <a:r>
              <a:rPr lang="pt-BR" dirty="0" err="1"/>
              <a:t>ex</a:t>
            </a:r>
            <a:r>
              <a:rPr lang="pt-BR" dirty="0"/>
              <a:t>: AWS, Azure, Docker) e uma subsequente implantação de recurso definido pela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b="1" i="1" dirty="0" err="1">
                <a:solidFill>
                  <a:srgbClr val="844EBA"/>
                </a:solidFill>
              </a:rPr>
              <a:t>resource_type</a:t>
            </a:r>
            <a:r>
              <a:rPr lang="pt-BR" b="1" i="1" dirty="0">
                <a:solidFill>
                  <a:srgbClr val="844EBA"/>
                </a:solidFill>
              </a:rPr>
              <a:t>.</a:t>
            </a:r>
            <a:endParaRPr lang="pt-BR" dirty="0">
              <a:solidFill>
                <a:srgbClr val="844EBA"/>
              </a:solidFill>
            </a:endParaRPr>
          </a:p>
          <a:p>
            <a:pPr marL="0" indent="0">
              <a:buFont typeface="Josefin Slab SemiBold"/>
              <a:buNone/>
            </a:pPr>
            <a:endParaRPr lang="pt-BR" b="1" dirty="0">
              <a:solidFill>
                <a:srgbClr val="844EBA"/>
              </a:solidFill>
            </a:endParaRPr>
          </a:p>
          <a:p>
            <a:pPr marL="0" indent="0">
              <a:buFont typeface="Josefin Slab SemiBold"/>
              <a:buNone/>
            </a:pPr>
            <a:r>
              <a:rPr lang="pt-BR" dirty="0">
                <a:solidFill>
                  <a:schemeClr val="bg1"/>
                </a:solidFill>
              </a:rPr>
              <a:t>Os blocos descritos possuem uma série de parâmetros de configuração que variam de acordo com o </a:t>
            </a:r>
            <a:r>
              <a:rPr lang="pt-BR" i="1" dirty="0" err="1">
                <a:solidFill>
                  <a:schemeClr val="bg1"/>
                </a:solidFill>
              </a:rPr>
              <a:t>provider</a:t>
            </a:r>
            <a:r>
              <a:rPr lang="pt-BR" dirty="0">
                <a:solidFill>
                  <a:schemeClr val="bg1"/>
                </a:solidFill>
              </a:rPr>
              <a:t> e seu respectivo recurso.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3B47F0D-AFEB-8B0B-FABB-3EFB2E7F9CE4}"/>
              </a:ext>
            </a:extLst>
          </p:cNvPr>
          <p:cNvSpPr txBox="1"/>
          <p:nvPr/>
        </p:nvSpPr>
        <p:spPr>
          <a:xfrm>
            <a:off x="701039" y="1969313"/>
            <a:ext cx="4366261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provider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option_1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value_1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option_n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value_n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Exemplo de configuração de recurso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&gt;_&lt;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resource_type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&gt;"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property_1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value_1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property_n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value_n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0719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81;p57">
            <a:extLst>
              <a:ext uri="{FF2B5EF4-FFF2-40B4-BE49-F238E27FC236}">
                <a16:creationId xmlns:a16="http://schemas.microsoft.com/office/drawing/2014/main" id="{8008594A-E087-5B43-7555-BBBF9F6AF94C}"/>
              </a:ext>
            </a:extLst>
          </p:cNvPr>
          <p:cNvSpPr/>
          <p:nvPr/>
        </p:nvSpPr>
        <p:spPr>
          <a:xfrm>
            <a:off x="459810" y="1628512"/>
            <a:ext cx="4607490" cy="2714888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844EB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TERRAFORM </a:t>
            </a:r>
            <a:r>
              <a:rPr lang="pt-BR" dirty="0">
                <a:solidFill>
                  <a:schemeClr val="bg2"/>
                </a:solidFill>
              </a:rPr>
              <a:t>CONFIG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Definindo recursos utilizando a linguagem do </a:t>
            </a:r>
            <a:r>
              <a:rPr lang="pt-BR" dirty="0" err="1"/>
              <a:t>Terraform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41D1C796-1732-EF00-678E-D4693E6FAA32}"/>
              </a:ext>
            </a:extLst>
          </p:cNvPr>
          <p:cNvSpPr txBox="1">
            <a:spLocks/>
          </p:cNvSpPr>
          <p:nvPr/>
        </p:nvSpPr>
        <p:spPr>
          <a:xfrm flipH="1">
            <a:off x="459810" y="1466535"/>
            <a:ext cx="3228269" cy="37439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Exemplo utilizando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Terraform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Language</a:t>
            </a:r>
            <a:endParaRPr lang="pt-BR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4E0631A4-5D5B-8076-2F52-308391B71B7C}"/>
              </a:ext>
            </a:extLst>
          </p:cNvPr>
          <p:cNvSpPr txBox="1">
            <a:spLocks/>
          </p:cNvSpPr>
          <p:nvPr/>
        </p:nvSpPr>
        <p:spPr>
          <a:xfrm flipH="1">
            <a:off x="5285253" y="1653731"/>
            <a:ext cx="3459893" cy="188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Já no exemplo ao lado, o </a:t>
            </a:r>
            <a:r>
              <a:rPr lang="pt-BR" dirty="0" err="1"/>
              <a:t>Terraform</a:t>
            </a:r>
            <a:r>
              <a:rPr lang="pt-BR" dirty="0"/>
              <a:t> é utilizado para configurar o </a:t>
            </a:r>
            <a:r>
              <a:rPr lang="pt-BR" i="1" dirty="0" err="1"/>
              <a:t>provider</a:t>
            </a:r>
            <a:r>
              <a:rPr lang="pt-BR" dirty="0"/>
              <a:t> AWS de modo a obter os insumos necessários (plugins) para execução das chamadas de APIs em seus recursos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0" indent="0">
              <a:buFont typeface="Josefin Slab SemiBold"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Font typeface="Josefin Slab SemiBold"/>
              <a:buNone/>
            </a:pPr>
            <a:r>
              <a:rPr lang="pt-BR" dirty="0">
                <a:solidFill>
                  <a:schemeClr val="bg1"/>
                </a:solidFill>
              </a:rPr>
              <a:t>Na sequência, um recurso do tipo </a:t>
            </a:r>
            <a:r>
              <a:rPr lang="pt-BR" b="1" i="1" dirty="0" err="1">
                <a:solidFill>
                  <a:srgbClr val="844EBA"/>
                </a:solidFill>
              </a:rPr>
              <a:t>aws_instance</a:t>
            </a:r>
            <a:r>
              <a:rPr lang="pt-BR" b="1" dirty="0">
                <a:solidFill>
                  <a:srgbClr val="844EBA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nomeado </a:t>
            </a:r>
            <a:r>
              <a:rPr lang="pt-BR" i="1" dirty="0">
                <a:solidFill>
                  <a:schemeClr val="bg1"/>
                </a:solidFill>
              </a:rPr>
              <a:t>terraform-ec2</a:t>
            </a:r>
            <a:r>
              <a:rPr lang="pt-BR" dirty="0">
                <a:solidFill>
                  <a:schemeClr val="bg1"/>
                </a:solidFill>
              </a:rPr>
              <a:t> é configurado com apenas dois parâmetros: ami e tipo da instância. Mas o que deve ser feito após isso?</a:t>
            </a:r>
          </a:p>
          <a:p>
            <a:pPr marL="0" indent="0">
              <a:buFont typeface="Josefin Slab SemiBold"/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AF70AB3-9A3E-B1EE-0843-401FE0875FB7}"/>
              </a:ext>
            </a:extLst>
          </p:cNvPr>
          <p:cNvSpPr txBox="1"/>
          <p:nvPr/>
        </p:nvSpPr>
        <p:spPr>
          <a:xfrm>
            <a:off x="685799" y="1845436"/>
            <a:ext cx="39395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AWS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"us-east-1"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access_key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secret_key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instância EC2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"terraform-ec2"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ami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"ami-0cff7528ff583bf9a"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instance_type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"t2.micro"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Google Shape;1581;p57">
            <a:extLst>
              <a:ext uri="{FF2B5EF4-FFF2-40B4-BE49-F238E27FC236}">
                <a16:creationId xmlns:a16="http://schemas.microsoft.com/office/drawing/2014/main" id="{327898F4-591A-F8F3-6DAC-127FCE6B8170}"/>
              </a:ext>
            </a:extLst>
          </p:cNvPr>
          <p:cNvSpPr/>
          <p:nvPr/>
        </p:nvSpPr>
        <p:spPr>
          <a:xfrm>
            <a:off x="5293288" y="3543300"/>
            <a:ext cx="1564711" cy="289560"/>
          </a:xfrm>
          <a:prstGeom prst="roundRect">
            <a:avLst>
              <a:gd name="adj" fmla="val 50000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844EB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$ t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erraform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init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8EE04EDE-249E-10BC-AC82-82E96F1A5674}"/>
              </a:ext>
            </a:extLst>
          </p:cNvPr>
          <p:cNvSpPr/>
          <p:nvPr/>
        </p:nvSpPr>
        <p:spPr>
          <a:xfrm>
            <a:off x="5285253" y="3913376"/>
            <a:ext cx="1572746" cy="289560"/>
          </a:xfrm>
          <a:prstGeom prst="roundRect">
            <a:avLst>
              <a:gd name="adj" fmla="val 50000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844EB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$ t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erraform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plan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5" name="Google Shape;1581;p57">
            <a:extLst>
              <a:ext uri="{FF2B5EF4-FFF2-40B4-BE49-F238E27FC236}">
                <a16:creationId xmlns:a16="http://schemas.microsoft.com/office/drawing/2014/main" id="{DC17989B-D3F7-C5A3-4CC3-2C6B5A6B2F62}"/>
              </a:ext>
            </a:extLst>
          </p:cNvPr>
          <p:cNvSpPr/>
          <p:nvPr/>
        </p:nvSpPr>
        <p:spPr>
          <a:xfrm>
            <a:off x="5293288" y="4283452"/>
            <a:ext cx="1572745" cy="289560"/>
          </a:xfrm>
          <a:prstGeom prst="roundRect">
            <a:avLst>
              <a:gd name="adj" fmla="val 50000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rgbClr val="844EB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$ t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erraform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apply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16" name="Google Shape;950;p48">
            <a:extLst>
              <a:ext uri="{FF2B5EF4-FFF2-40B4-BE49-F238E27FC236}">
                <a16:creationId xmlns:a16="http://schemas.microsoft.com/office/drawing/2014/main" id="{253281FA-E838-763D-32BD-EA1AF4471859}"/>
              </a:ext>
            </a:extLst>
          </p:cNvPr>
          <p:cNvSpPr txBox="1">
            <a:spLocks/>
          </p:cNvSpPr>
          <p:nvPr/>
        </p:nvSpPr>
        <p:spPr>
          <a:xfrm flipH="1">
            <a:off x="6866034" y="3524479"/>
            <a:ext cx="2387466" cy="30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i="1" dirty="0"/>
              <a:t>Inicialização e download dos plugins</a:t>
            </a:r>
            <a:endParaRPr lang="pt-BR" sz="1000" i="1" dirty="0">
              <a:solidFill>
                <a:schemeClr val="bg1"/>
              </a:solidFill>
            </a:endParaRPr>
          </a:p>
          <a:p>
            <a:pPr marL="0" indent="0">
              <a:buFont typeface="Josefin Slab SemiBold"/>
              <a:buNone/>
            </a:pPr>
            <a:endParaRPr lang="pt-BR" sz="1000" i="1" dirty="0">
              <a:solidFill>
                <a:schemeClr val="bg1"/>
              </a:solidFill>
            </a:endParaRPr>
          </a:p>
        </p:txBody>
      </p:sp>
      <p:sp>
        <p:nvSpPr>
          <p:cNvPr id="18" name="Google Shape;950;p48">
            <a:extLst>
              <a:ext uri="{FF2B5EF4-FFF2-40B4-BE49-F238E27FC236}">
                <a16:creationId xmlns:a16="http://schemas.microsoft.com/office/drawing/2014/main" id="{3DBC3499-56A4-59FD-E92E-DE1B4A182A05}"/>
              </a:ext>
            </a:extLst>
          </p:cNvPr>
          <p:cNvSpPr txBox="1">
            <a:spLocks/>
          </p:cNvSpPr>
          <p:nvPr/>
        </p:nvSpPr>
        <p:spPr>
          <a:xfrm flipH="1">
            <a:off x="6886280" y="3894555"/>
            <a:ext cx="1858866" cy="30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i="1" dirty="0"/>
              <a:t>Plano de implantação</a:t>
            </a:r>
            <a:endParaRPr lang="pt-BR" sz="1000" i="1" dirty="0">
              <a:solidFill>
                <a:schemeClr val="bg1"/>
              </a:solidFill>
            </a:endParaRPr>
          </a:p>
          <a:p>
            <a:pPr marL="0" indent="0">
              <a:buFont typeface="Josefin Slab SemiBold"/>
              <a:buNone/>
            </a:pPr>
            <a:endParaRPr lang="pt-BR" sz="1000" i="1" dirty="0">
              <a:solidFill>
                <a:schemeClr val="bg1"/>
              </a:solidFill>
            </a:endParaRPr>
          </a:p>
        </p:txBody>
      </p:sp>
      <p:sp>
        <p:nvSpPr>
          <p:cNvPr id="19" name="Google Shape;950;p48">
            <a:extLst>
              <a:ext uri="{FF2B5EF4-FFF2-40B4-BE49-F238E27FC236}">
                <a16:creationId xmlns:a16="http://schemas.microsoft.com/office/drawing/2014/main" id="{ABFA5E0E-6529-77A0-5E24-A74716C27E96}"/>
              </a:ext>
            </a:extLst>
          </p:cNvPr>
          <p:cNvSpPr txBox="1">
            <a:spLocks/>
          </p:cNvSpPr>
          <p:nvPr/>
        </p:nvSpPr>
        <p:spPr>
          <a:xfrm flipH="1">
            <a:off x="6886280" y="4264631"/>
            <a:ext cx="1858866" cy="30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i="1" dirty="0"/>
              <a:t>Implantação de fato</a:t>
            </a:r>
            <a:endParaRPr lang="pt-BR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058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YouTube (Cristiano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Pelizzari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) – Introdução à Computação na Nuvem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Udemy (Neal Davis) – Cloud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Practitioner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Udemy (Neal Davis) –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Solutions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Architect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Associate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lang="pt-BR" dirty="0">
                <a:solidFill>
                  <a:srgbClr val="FFFFFF"/>
                </a:solidFill>
                <a:hlinkClick r:id="rId6"/>
              </a:rPr>
              <a:t>A Cloud Guru – AWS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Certified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Cloud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Practitioner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(CLF-C01)</a:t>
            </a:r>
            <a:endParaRPr lang="pt-BR" dirty="0">
              <a:solidFill>
                <a:srgbClr val="FFFFFF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7"/>
              </a:rPr>
              <a:t>AWS – Modelo de Responsabilidade Compartilhada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1C0B0C81-EC68-458A-1B1E-AF37D08CE784}"/>
              </a:ext>
            </a:extLst>
          </p:cNvPr>
          <p:cNvSpPr/>
          <p:nvPr/>
        </p:nvSpPr>
        <p:spPr>
          <a:xfrm>
            <a:off x="292017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309755" y="101989"/>
            <a:ext cx="8271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</a:t>
            </a:r>
            <a:r>
              <a:rPr lang="en" sz="4400" dirty="0">
                <a:ln w="19050">
                  <a:solidFill>
                    <a:schemeClr val="bg1"/>
                  </a:solidFill>
                </a:ln>
                <a:noFill/>
              </a:rPr>
              <a:t>6</a:t>
            </a:r>
            <a:r>
              <a:rPr lang="en" dirty="0"/>
              <a:t> VANTAGENS DE </a:t>
            </a:r>
            <a:r>
              <a:rPr lang="en" b="0" i="1" dirty="0">
                <a:solidFill>
                  <a:schemeClr val="dk2"/>
                </a:solidFill>
              </a:rPr>
              <a:t>CLOUD COMPUTING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10" name="Google Shape;842;p44">
            <a:extLst>
              <a:ext uri="{FF2B5EF4-FFF2-40B4-BE49-F238E27FC236}">
                <a16:creationId xmlns:a16="http://schemas.microsoft.com/office/drawing/2014/main" id="{2CC6300C-5DDC-9477-C425-8EA8183FC94A}"/>
              </a:ext>
            </a:extLst>
          </p:cNvPr>
          <p:cNvSpPr/>
          <p:nvPr/>
        </p:nvSpPr>
        <p:spPr>
          <a:xfrm>
            <a:off x="864640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7;p44">
            <a:extLst>
              <a:ext uri="{FF2B5EF4-FFF2-40B4-BE49-F238E27FC236}">
                <a16:creationId xmlns:a16="http://schemas.microsoft.com/office/drawing/2014/main" id="{E8900986-ED7D-6AFD-02C0-CB3B1A2643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755" y="1962214"/>
            <a:ext cx="1520670" cy="572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Torne-se global em minutos</a:t>
            </a:r>
            <a:endParaRPr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6D194742-889B-6561-017C-00A5CBA87983}"/>
              </a:ext>
            </a:extLst>
          </p:cNvPr>
          <p:cNvSpPr/>
          <p:nvPr/>
        </p:nvSpPr>
        <p:spPr>
          <a:xfrm>
            <a:off x="2028709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2;p44">
            <a:extLst>
              <a:ext uri="{FF2B5EF4-FFF2-40B4-BE49-F238E27FC236}">
                <a16:creationId xmlns:a16="http://schemas.microsoft.com/office/drawing/2014/main" id="{AE5AC090-B1AC-BFCD-A811-E78BA8B78420}"/>
              </a:ext>
            </a:extLst>
          </p:cNvPr>
          <p:cNvSpPr/>
          <p:nvPr/>
        </p:nvSpPr>
        <p:spPr>
          <a:xfrm>
            <a:off x="2601332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36A32641-47B3-C53D-BC67-89C97BB1EC20}"/>
              </a:ext>
            </a:extLst>
          </p:cNvPr>
          <p:cNvSpPr txBox="1">
            <a:spLocks/>
          </p:cNvSpPr>
          <p:nvPr/>
        </p:nvSpPr>
        <p:spPr>
          <a:xfrm>
            <a:off x="2046447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gastar com manutenção de Data Centers</a:t>
            </a: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0C409DAA-E89D-9955-5C2B-2DF91C40E0FE}"/>
              </a:ext>
            </a:extLst>
          </p:cNvPr>
          <p:cNvSpPr/>
          <p:nvPr/>
        </p:nvSpPr>
        <p:spPr>
          <a:xfrm>
            <a:off x="3765401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42;p44">
            <a:extLst>
              <a:ext uri="{FF2B5EF4-FFF2-40B4-BE49-F238E27FC236}">
                <a16:creationId xmlns:a16="http://schemas.microsoft.com/office/drawing/2014/main" id="{970A7C91-EAB5-75F9-5924-0EEB3C0ABC73}"/>
              </a:ext>
            </a:extLst>
          </p:cNvPr>
          <p:cNvSpPr/>
          <p:nvPr/>
        </p:nvSpPr>
        <p:spPr>
          <a:xfrm>
            <a:off x="4338024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47;p44">
            <a:extLst>
              <a:ext uri="{FF2B5EF4-FFF2-40B4-BE49-F238E27FC236}">
                <a16:creationId xmlns:a16="http://schemas.microsoft.com/office/drawing/2014/main" id="{DC904D1D-AAE8-7FEB-33F4-77C7C2F253FE}"/>
              </a:ext>
            </a:extLst>
          </p:cNvPr>
          <p:cNvSpPr txBox="1">
            <a:spLocks/>
          </p:cNvSpPr>
          <p:nvPr/>
        </p:nvSpPr>
        <p:spPr>
          <a:xfrm>
            <a:off x="3783139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Benefícios de uma economia de escala massiva</a:t>
            </a:r>
          </a:p>
        </p:txBody>
      </p:sp>
      <p:sp>
        <p:nvSpPr>
          <p:cNvPr id="26" name="Google Shape;1581;p57">
            <a:extLst>
              <a:ext uri="{FF2B5EF4-FFF2-40B4-BE49-F238E27FC236}">
                <a16:creationId xmlns:a16="http://schemas.microsoft.com/office/drawing/2014/main" id="{A3172216-73AD-4D6F-EE25-434267476B95}"/>
              </a:ext>
            </a:extLst>
          </p:cNvPr>
          <p:cNvSpPr/>
          <p:nvPr/>
        </p:nvSpPr>
        <p:spPr>
          <a:xfrm>
            <a:off x="292017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2;p44">
            <a:extLst>
              <a:ext uri="{FF2B5EF4-FFF2-40B4-BE49-F238E27FC236}">
                <a16:creationId xmlns:a16="http://schemas.microsoft.com/office/drawing/2014/main" id="{DF4CBCB2-F3D9-FE79-D5C7-28A7B73EB372}"/>
              </a:ext>
            </a:extLst>
          </p:cNvPr>
          <p:cNvSpPr/>
          <p:nvPr/>
        </p:nvSpPr>
        <p:spPr>
          <a:xfrm>
            <a:off x="864640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47;p44">
            <a:extLst>
              <a:ext uri="{FF2B5EF4-FFF2-40B4-BE49-F238E27FC236}">
                <a16:creationId xmlns:a16="http://schemas.microsoft.com/office/drawing/2014/main" id="{18A79A80-95C0-ECA4-06AE-55CE953DDF82}"/>
              </a:ext>
            </a:extLst>
          </p:cNvPr>
          <p:cNvSpPr txBox="1">
            <a:spLocks/>
          </p:cNvSpPr>
          <p:nvPr/>
        </p:nvSpPr>
        <p:spPr>
          <a:xfrm>
            <a:off x="309755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Aumento de velocidade e de agilidade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5B8CE31B-89A4-BFC3-BDB2-440CEDC8C22F}"/>
              </a:ext>
            </a:extLst>
          </p:cNvPr>
          <p:cNvSpPr/>
          <p:nvPr/>
        </p:nvSpPr>
        <p:spPr>
          <a:xfrm>
            <a:off x="2028709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842;p44">
            <a:extLst>
              <a:ext uri="{FF2B5EF4-FFF2-40B4-BE49-F238E27FC236}">
                <a16:creationId xmlns:a16="http://schemas.microsoft.com/office/drawing/2014/main" id="{BA6211CC-355F-4A98-3496-C560576F97A9}"/>
              </a:ext>
            </a:extLst>
          </p:cNvPr>
          <p:cNvSpPr/>
          <p:nvPr/>
        </p:nvSpPr>
        <p:spPr>
          <a:xfrm>
            <a:off x="2601332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47;p44">
            <a:extLst>
              <a:ext uri="{FF2B5EF4-FFF2-40B4-BE49-F238E27FC236}">
                <a16:creationId xmlns:a16="http://schemas.microsoft.com/office/drawing/2014/main" id="{8FBB0C1D-AC4D-4CF5-55D2-1CA843E2A939}"/>
              </a:ext>
            </a:extLst>
          </p:cNvPr>
          <p:cNvSpPr txBox="1">
            <a:spLocks/>
          </p:cNvSpPr>
          <p:nvPr/>
        </p:nvSpPr>
        <p:spPr>
          <a:xfrm>
            <a:off x="2046447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prever capacidade</a:t>
            </a:r>
          </a:p>
        </p:txBody>
      </p:sp>
      <p:sp>
        <p:nvSpPr>
          <p:cNvPr id="34" name="Google Shape;1581;p57">
            <a:extLst>
              <a:ext uri="{FF2B5EF4-FFF2-40B4-BE49-F238E27FC236}">
                <a16:creationId xmlns:a16="http://schemas.microsoft.com/office/drawing/2014/main" id="{47A813E9-20EA-2C79-DBA3-42885690E6EB}"/>
              </a:ext>
            </a:extLst>
          </p:cNvPr>
          <p:cNvSpPr/>
          <p:nvPr/>
        </p:nvSpPr>
        <p:spPr>
          <a:xfrm>
            <a:off x="3765401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42;p44">
            <a:extLst>
              <a:ext uri="{FF2B5EF4-FFF2-40B4-BE49-F238E27FC236}">
                <a16:creationId xmlns:a16="http://schemas.microsoft.com/office/drawing/2014/main" id="{2AB4A635-13BA-5B78-1A42-7498FB31D2EF}"/>
              </a:ext>
            </a:extLst>
          </p:cNvPr>
          <p:cNvSpPr/>
          <p:nvPr/>
        </p:nvSpPr>
        <p:spPr>
          <a:xfrm>
            <a:off x="4338024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F1DDD54F-3AB9-CA75-5139-8602B18C962F}"/>
              </a:ext>
            </a:extLst>
          </p:cNvPr>
          <p:cNvSpPr txBox="1">
            <a:spLocks/>
          </p:cNvSpPr>
          <p:nvPr/>
        </p:nvSpPr>
        <p:spPr>
          <a:xfrm>
            <a:off x="3783139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Troque custos prévios por custos variáveis</a:t>
            </a:r>
          </a:p>
        </p:txBody>
      </p:sp>
      <p:grpSp>
        <p:nvGrpSpPr>
          <p:cNvPr id="38" name="Google Shape;1218;p53">
            <a:extLst>
              <a:ext uri="{FF2B5EF4-FFF2-40B4-BE49-F238E27FC236}">
                <a16:creationId xmlns:a16="http://schemas.microsoft.com/office/drawing/2014/main" id="{F31DA609-FF8F-5721-8263-7DA5525312A8}"/>
              </a:ext>
            </a:extLst>
          </p:cNvPr>
          <p:cNvGrpSpPr/>
          <p:nvPr/>
        </p:nvGrpSpPr>
        <p:grpSpPr>
          <a:xfrm>
            <a:off x="5396070" y="1169057"/>
            <a:ext cx="2790097" cy="3671182"/>
            <a:chOff x="5122133" y="930994"/>
            <a:chExt cx="3405049" cy="4480329"/>
          </a:xfrm>
        </p:grpSpPr>
        <p:sp>
          <p:nvSpPr>
            <p:cNvPr id="39" name="Google Shape;1219;p53">
              <a:extLst>
                <a:ext uri="{FF2B5EF4-FFF2-40B4-BE49-F238E27FC236}">
                  <a16:creationId xmlns:a16="http://schemas.microsoft.com/office/drawing/2014/main" id="{A55B597D-9551-A7BF-7791-756EEC6E8F08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220;p53">
              <a:extLst>
                <a:ext uri="{FF2B5EF4-FFF2-40B4-BE49-F238E27FC236}">
                  <a16:creationId xmlns:a16="http://schemas.microsoft.com/office/drawing/2014/main" id="{9F1E1723-C106-148E-71B9-2386074648A9}"/>
                </a:ext>
              </a:extLst>
            </p:cNvPr>
            <p:cNvCxnSpPr>
              <a:cxnSpLocks/>
            </p:cNvCxnSpPr>
            <p:nvPr/>
          </p:nvCxnSpPr>
          <p:spPr>
            <a:xfrm>
              <a:off x="5191905" y="930994"/>
              <a:ext cx="1574808" cy="150783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22;p53">
              <a:extLst>
                <a:ext uri="{FF2B5EF4-FFF2-40B4-BE49-F238E27FC236}">
                  <a16:creationId xmlns:a16="http://schemas.microsoft.com/office/drawing/2014/main" id="{0F0AD316-EEF6-2A24-A0C3-1628E889B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1223;p53">
              <a:extLst>
                <a:ext uri="{FF2B5EF4-FFF2-40B4-BE49-F238E27FC236}">
                  <a16:creationId xmlns:a16="http://schemas.microsoft.com/office/drawing/2014/main" id="{49E0994B-D892-4C53-9BAC-95783BFE5FDB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4;p53">
              <a:extLst>
                <a:ext uri="{FF2B5EF4-FFF2-40B4-BE49-F238E27FC236}">
                  <a16:creationId xmlns:a16="http://schemas.microsoft.com/office/drawing/2014/main" id="{08C58E97-447E-EE23-3948-01A3FC64F264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5;p53">
              <a:extLst>
                <a:ext uri="{FF2B5EF4-FFF2-40B4-BE49-F238E27FC236}">
                  <a16:creationId xmlns:a16="http://schemas.microsoft.com/office/drawing/2014/main" id="{770FBA09-E7B7-D352-7195-09731ADF9F4C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6;p53">
              <a:extLst>
                <a:ext uri="{FF2B5EF4-FFF2-40B4-BE49-F238E27FC236}">
                  <a16:creationId xmlns:a16="http://schemas.microsoft.com/office/drawing/2014/main" id="{8DB73802-8E0C-6304-4DC2-7A406A109949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7;p53">
              <a:extLst>
                <a:ext uri="{FF2B5EF4-FFF2-40B4-BE49-F238E27FC236}">
                  <a16:creationId xmlns:a16="http://schemas.microsoft.com/office/drawing/2014/main" id="{AD25A350-7FF8-C324-1861-2A93BFBB23A2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8;p53">
              <a:extLst>
                <a:ext uri="{FF2B5EF4-FFF2-40B4-BE49-F238E27FC236}">
                  <a16:creationId xmlns:a16="http://schemas.microsoft.com/office/drawing/2014/main" id="{A908986D-6F33-17A9-FC2E-4D2A4FC30310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9;p53">
              <a:extLst>
                <a:ext uri="{FF2B5EF4-FFF2-40B4-BE49-F238E27FC236}">
                  <a16:creationId xmlns:a16="http://schemas.microsoft.com/office/drawing/2014/main" id="{4DCF3B81-A829-695D-FB47-E5AB7A51AA2B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0;p53">
              <a:extLst>
                <a:ext uri="{FF2B5EF4-FFF2-40B4-BE49-F238E27FC236}">
                  <a16:creationId xmlns:a16="http://schemas.microsoft.com/office/drawing/2014/main" id="{02740DA2-D6BD-84A9-E2B8-38D6F82EBAF1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1;p53">
              <a:extLst>
                <a:ext uri="{FF2B5EF4-FFF2-40B4-BE49-F238E27FC236}">
                  <a16:creationId xmlns:a16="http://schemas.microsoft.com/office/drawing/2014/main" id="{4C6C706A-68A0-9DFD-BD82-3407929F93F7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2;p53">
              <a:extLst>
                <a:ext uri="{FF2B5EF4-FFF2-40B4-BE49-F238E27FC236}">
                  <a16:creationId xmlns:a16="http://schemas.microsoft.com/office/drawing/2014/main" id="{F440557B-35A3-B2FF-9C75-B10CDE657117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3;p53">
              <a:extLst>
                <a:ext uri="{FF2B5EF4-FFF2-40B4-BE49-F238E27FC236}">
                  <a16:creationId xmlns:a16="http://schemas.microsoft.com/office/drawing/2014/main" id="{B9DCCB0E-8F7C-C7F8-020C-22E0332D5AE2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4;p53">
              <a:extLst>
                <a:ext uri="{FF2B5EF4-FFF2-40B4-BE49-F238E27FC236}">
                  <a16:creationId xmlns:a16="http://schemas.microsoft.com/office/drawing/2014/main" id="{42A4D138-63D8-10B4-3548-F24815E13894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5;p53">
              <a:extLst>
                <a:ext uri="{FF2B5EF4-FFF2-40B4-BE49-F238E27FC236}">
                  <a16:creationId xmlns:a16="http://schemas.microsoft.com/office/drawing/2014/main" id="{0D5D5128-39A4-D109-CE8A-D497E942F84F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6;p53">
              <a:extLst>
                <a:ext uri="{FF2B5EF4-FFF2-40B4-BE49-F238E27FC236}">
                  <a16:creationId xmlns:a16="http://schemas.microsoft.com/office/drawing/2014/main" id="{79D12774-D28A-2D99-C930-DBBDC21A7185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7;p53">
              <a:extLst>
                <a:ext uri="{FF2B5EF4-FFF2-40B4-BE49-F238E27FC236}">
                  <a16:creationId xmlns:a16="http://schemas.microsoft.com/office/drawing/2014/main" id="{E42427C4-868F-EC6C-2E83-05B53AB9D095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8;p53">
              <a:extLst>
                <a:ext uri="{FF2B5EF4-FFF2-40B4-BE49-F238E27FC236}">
                  <a16:creationId xmlns:a16="http://schemas.microsoft.com/office/drawing/2014/main" id="{B246B202-F5C9-DE1F-63C8-9E91DF141D1E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9;p53">
              <a:extLst>
                <a:ext uri="{FF2B5EF4-FFF2-40B4-BE49-F238E27FC236}">
                  <a16:creationId xmlns:a16="http://schemas.microsoft.com/office/drawing/2014/main" id="{DCB48894-FDCD-96CF-DAC7-4EF2A6148AA9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0;p53">
              <a:extLst>
                <a:ext uri="{FF2B5EF4-FFF2-40B4-BE49-F238E27FC236}">
                  <a16:creationId xmlns:a16="http://schemas.microsoft.com/office/drawing/2014/main" id="{37CE75C0-E4A9-0CD3-EB58-6CD0B117918C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1;p53">
              <a:extLst>
                <a:ext uri="{FF2B5EF4-FFF2-40B4-BE49-F238E27FC236}">
                  <a16:creationId xmlns:a16="http://schemas.microsoft.com/office/drawing/2014/main" id="{CD9383BB-DA46-8963-8F54-40144B78E318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2;p53">
              <a:extLst>
                <a:ext uri="{FF2B5EF4-FFF2-40B4-BE49-F238E27FC236}">
                  <a16:creationId xmlns:a16="http://schemas.microsoft.com/office/drawing/2014/main" id="{3AE04807-FF09-BB1C-9439-07ADE0E36246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3;p53">
              <a:extLst>
                <a:ext uri="{FF2B5EF4-FFF2-40B4-BE49-F238E27FC236}">
                  <a16:creationId xmlns:a16="http://schemas.microsoft.com/office/drawing/2014/main" id="{0F88F75C-7C8E-F0D1-6BBF-00AE970CB1ED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4;p53">
              <a:extLst>
                <a:ext uri="{FF2B5EF4-FFF2-40B4-BE49-F238E27FC236}">
                  <a16:creationId xmlns:a16="http://schemas.microsoft.com/office/drawing/2014/main" id="{BA9E0D69-0E79-62EC-FF0C-8C75C70B7ED9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5;p53">
              <a:extLst>
                <a:ext uri="{FF2B5EF4-FFF2-40B4-BE49-F238E27FC236}">
                  <a16:creationId xmlns:a16="http://schemas.microsoft.com/office/drawing/2014/main" id="{89FFB0C9-346F-B0BE-2636-D39B88D84659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6;p53">
              <a:extLst>
                <a:ext uri="{FF2B5EF4-FFF2-40B4-BE49-F238E27FC236}">
                  <a16:creationId xmlns:a16="http://schemas.microsoft.com/office/drawing/2014/main" id="{F1E85A69-2362-1FE6-DC7A-5892758B75E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;p53">
              <a:extLst>
                <a:ext uri="{FF2B5EF4-FFF2-40B4-BE49-F238E27FC236}">
                  <a16:creationId xmlns:a16="http://schemas.microsoft.com/office/drawing/2014/main" id="{CFF58B6E-A18D-ED43-6165-BFE2C0854E14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8;p53">
              <a:extLst>
                <a:ext uri="{FF2B5EF4-FFF2-40B4-BE49-F238E27FC236}">
                  <a16:creationId xmlns:a16="http://schemas.microsoft.com/office/drawing/2014/main" id="{1496BAF2-73BB-4C4A-6706-E04440D599F3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9;p53">
              <a:extLst>
                <a:ext uri="{FF2B5EF4-FFF2-40B4-BE49-F238E27FC236}">
                  <a16:creationId xmlns:a16="http://schemas.microsoft.com/office/drawing/2014/main" id="{1B8AE396-ADEA-57DE-B70B-6BF0A5D16A8D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0;p53">
              <a:extLst>
                <a:ext uri="{FF2B5EF4-FFF2-40B4-BE49-F238E27FC236}">
                  <a16:creationId xmlns:a16="http://schemas.microsoft.com/office/drawing/2014/main" id="{B776B6C7-E4B3-BB0F-1975-6BE1B8131A74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1;p53">
              <a:extLst>
                <a:ext uri="{FF2B5EF4-FFF2-40B4-BE49-F238E27FC236}">
                  <a16:creationId xmlns:a16="http://schemas.microsoft.com/office/drawing/2014/main" id="{BD4616C9-1C89-3C8B-7742-32502F369E66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2;p53">
              <a:extLst>
                <a:ext uri="{FF2B5EF4-FFF2-40B4-BE49-F238E27FC236}">
                  <a16:creationId xmlns:a16="http://schemas.microsoft.com/office/drawing/2014/main" id="{AC58ACD2-8FD9-0489-6307-D931A2E2F103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3;p53">
              <a:extLst>
                <a:ext uri="{FF2B5EF4-FFF2-40B4-BE49-F238E27FC236}">
                  <a16:creationId xmlns:a16="http://schemas.microsoft.com/office/drawing/2014/main" id="{6772C218-BBE8-A24C-565B-16FC4F940D4C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4;p53">
              <a:extLst>
                <a:ext uri="{FF2B5EF4-FFF2-40B4-BE49-F238E27FC236}">
                  <a16:creationId xmlns:a16="http://schemas.microsoft.com/office/drawing/2014/main" id="{DB4720E3-7700-6A3F-17AB-E64223341D86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5;p53">
              <a:extLst>
                <a:ext uri="{FF2B5EF4-FFF2-40B4-BE49-F238E27FC236}">
                  <a16:creationId xmlns:a16="http://schemas.microsoft.com/office/drawing/2014/main" id="{186EBF8F-2B98-76BA-7AB4-11E098FCCCE9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6;p53">
              <a:extLst>
                <a:ext uri="{FF2B5EF4-FFF2-40B4-BE49-F238E27FC236}">
                  <a16:creationId xmlns:a16="http://schemas.microsoft.com/office/drawing/2014/main" id="{7015DA7C-6CDE-6C57-82AB-4082773F591C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7;p53">
              <a:extLst>
                <a:ext uri="{FF2B5EF4-FFF2-40B4-BE49-F238E27FC236}">
                  <a16:creationId xmlns:a16="http://schemas.microsoft.com/office/drawing/2014/main" id="{B7045500-5BEB-5745-AD29-F84D850B9A57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8;p53">
              <a:extLst>
                <a:ext uri="{FF2B5EF4-FFF2-40B4-BE49-F238E27FC236}">
                  <a16:creationId xmlns:a16="http://schemas.microsoft.com/office/drawing/2014/main" id="{6A79EFDA-9274-FE3B-2D27-097CA9AFC882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9;p53">
              <a:extLst>
                <a:ext uri="{FF2B5EF4-FFF2-40B4-BE49-F238E27FC236}">
                  <a16:creationId xmlns:a16="http://schemas.microsoft.com/office/drawing/2014/main" id="{85B519D2-5EE9-B124-7201-EAB2FFE61B28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0;p53">
              <a:extLst>
                <a:ext uri="{FF2B5EF4-FFF2-40B4-BE49-F238E27FC236}">
                  <a16:creationId xmlns:a16="http://schemas.microsoft.com/office/drawing/2014/main" id="{CA6DD9F7-AF72-FF17-5BE0-2379885B71F5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1;p53">
              <a:extLst>
                <a:ext uri="{FF2B5EF4-FFF2-40B4-BE49-F238E27FC236}">
                  <a16:creationId xmlns:a16="http://schemas.microsoft.com/office/drawing/2014/main" id="{9153D7DE-4C73-5EB9-E67C-97EE857407F6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2;p53">
              <a:extLst>
                <a:ext uri="{FF2B5EF4-FFF2-40B4-BE49-F238E27FC236}">
                  <a16:creationId xmlns:a16="http://schemas.microsoft.com/office/drawing/2014/main" id="{E2B4D99B-CE03-C102-9F9F-4C7A416DDA50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3;p53">
              <a:extLst>
                <a:ext uri="{FF2B5EF4-FFF2-40B4-BE49-F238E27FC236}">
                  <a16:creationId xmlns:a16="http://schemas.microsoft.com/office/drawing/2014/main" id="{811A33DA-126C-ABB7-BA7E-279914CD3C3F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4;p53">
              <a:extLst>
                <a:ext uri="{FF2B5EF4-FFF2-40B4-BE49-F238E27FC236}">
                  <a16:creationId xmlns:a16="http://schemas.microsoft.com/office/drawing/2014/main" id="{490BFEF1-8019-F514-799A-29B14B9CFAB4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5;p53">
              <a:extLst>
                <a:ext uri="{FF2B5EF4-FFF2-40B4-BE49-F238E27FC236}">
                  <a16:creationId xmlns:a16="http://schemas.microsoft.com/office/drawing/2014/main" id="{98CC5943-311B-D9B8-74AE-02171BDB2B95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66;p53">
              <a:extLst>
                <a:ext uri="{FF2B5EF4-FFF2-40B4-BE49-F238E27FC236}">
                  <a16:creationId xmlns:a16="http://schemas.microsoft.com/office/drawing/2014/main" id="{EE8606BC-9E54-51CA-7214-5C8A6F25734D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67;p53">
              <a:extLst>
                <a:ext uri="{FF2B5EF4-FFF2-40B4-BE49-F238E27FC236}">
                  <a16:creationId xmlns:a16="http://schemas.microsoft.com/office/drawing/2014/main" id="{C2597E50-4FDD-7401-E4D4-BE4C3CB47704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68;p53">
              <a:extLst>
                <a:ext uri="{FF2B5EF4-FFF2-40B4-BE49-F238E27FC236}">
                  <a16:creationId xmlns:a16="http://schemas.microsoft.com/office/drawing/2014/main" id="{B326D818-81B5-22EF-BDC2-4E71D5671D3C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69;p53">
              <a:extLst>
                <a:ext uri="{FF2B5EF4-FFF2-40B4-BE49-F238E27FC236}">
                  <a16:creationId xmlns:a16="http://schemas.microsoft.com/office/drawing/2014/main" id="{1A0AF7C7-9205-A57E-4AC4-37CC0728B6AE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0;p53">
              <a:extLst>
                <a:ext uri="{FF2B5EF4-FFF2-40B4-BE49-F238E27FC236}">
                  <a16:creationId xmlns:a16="http://schemas.microsoft.com/office/drawing/2014/main" id="{286CA71B-FEEF-C26B-DD06-E8B31AFF4E5E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1;p53">
              <a:extLst>
                <a:ext uri="{FF2B5EF4-FFF2-40B4-BE49-F238E27FC236}">
                  <a16:creationId xmlns:a16="http://schemas.microsoft.com/office/drawing/2014/main" id="{27B0963E-2278-E47C-6216-8D4D45B02189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2;p53">
              <a:extLst>
                <a:ext uri="{FF2B5EF4-FFF2-40B4-BE49-F238E27FC236}">
                  <a16:creationId xmlns:a16="http://schemas.microsoft.com/office/drawing/2014/main" id="{035D3C97-78F6-D542-B9BF-03C079736BFB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3;p53">
              <a:extLst>
                <a:ext uri="{FF2B5EF4-FFF2-40B4-BE49-F238E27FC236}">
                  <a16:creationId xmlns:a16="http://schemas.microsoft.com/office/drawing/2014/main" id="{15CC33B1-D3CA-D828-E65B-3741561D2AFD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4;p53">
              <a:extLst>
                <a:ext uri="{FF2B5EF4-FFF2-40B4-BE49-F238E27FC236}">
                  <a16:creationId xmlns:a16="http://schemas.microsoft.com/office/drawing/2014/main" id="{07E3C2CF-CA5C-A36E-61AF-3BD0DBEDD8D6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5;p53">
              <a:extLst>
                <a:ext uri="{FF2B5EF4-FFF2-40B4-BE49-F238E27FC236}">
                  <a16:creationId xmlns:a16="http://schemas.microsoft.com/office/drawing/2014/main" id="{052A5365-46E9-9C4D-280D-A2C72C8A9427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76;p53">
              <a:extLst>
                <a:ext uri="{FF2B5EF4-FFF2-40B4-BE49-F238E27FC236}">
                  <a16:creationId xmlns:a16="http://schemas.microsoft.com/office/drawing/2014/main" id="{12311BD3-AC9C-EECB-112B-D0059374D1D7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77;p53">
              <a:extLst>
                <a:ext uri="{FF2B5EF4-FFF2-40B4-BE49-F238E27FC236}">
                  <a16:creationId xmlns:a16="http://schemas.microsoft.com/office/drawing/2014/main" id="{DE9D7AEA-1D1F-44F6-C125-D5434F6D8E0C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78;p53">
              <a:extLst>
                <a:ext uri="{FF2B5EF4-FFF2-40B4-BE49-F238E27FC236}">
                  <a16:creationId xmlns:a16="http://schemas.microsoft.com/office/drawing/2014/main" id="{0A9D9110-43F2-6201-CFDB-917A433AAACD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9;p53">
              <a:extLst>
                <a:ext uri="{FF2B5EF4-FFF2-40B4-BE49-F238E27FC236}">
                  <a16:creationId xmlns:a16="http://schemas.microsoft.com/office/drawing/2014/main" id="{BEA1D7B4-41CD-73B9-7AAA-1232F4EABC29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0;p53">
              <a:extLst>
                <a:ext uri="{FF2B5EF4-FFF2-40B4-BE49-F238E27FC236}">
                  <a16:creationId xmlns:a16="http://schemas.microsoft.com/office/drawing/2014/main" id="{9C65D686-E7AB-CB6C-8E28-7A96322E2AA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1;p53">
              <a:extLst>
                <a:ext uri="{FF2B5EF4-FFF2-40B4-BE49-F238E27FC236}">
                  <a16:creationId xmlns:a16="http://schemas.microsoft.com/office/drawing/2014/main" id="{4B2D9D1A-CAF0-BA56-1DE9-DFD99F0C0121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2;p53">
              <a:extLst>
                <a:ext uri="{FF2B5EF4-FFF2-40B4-BE49-F238E27FC236}">
                  <a16:creationId xmlns:a16="http://schemas.microsoft.com/office/drawing/2014/main" id="{04149BDA-1F52-5667-4ED6-BC69D91C0C08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3;p53">
              <a:extLst>
                <a:ext uri="{FF2B5EF4-FFF2-40B4-BE49-F238E27FC236}">
                  <a16:creationId xmlns:a16="http://schemas.microsoft.com/office/drawing/2014/main" id="{6CA6EF38-FDD6-D853-694D-EDFB5ABE2597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4;p53">
              <a:extLst>
                <a:ext uri="{FF2B5EF4-FFF2-40B4-BE49-F238E27FC236}">
                  <a16:creationId xmlns:a16="http://schemas.microsoft.com/office/drawing/2014/main" id="{186E12D2-1185-C508-BD75-1A408C12EA4F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85;p53">
              <a:extLst>
                <a:ext uri="{FF2B5EF4-FFF2-40B4-BE49-F238E27FC236}">
                  <a16:creationId xmlns:a16="http://schemas.microsoft.com/office/drawing/2014/main" id="{608607EE-06AB-71D8-242D-6F2EFB22CE5E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86;p53">
              <a:extLst>
                <a:ext uri="{FF2B5EF4-FFF2-40B4-BE49-F238E27FC236}">
                  <a16:creationId xmlns:a16="http://schemas.microsoft.com/office/drawing/2014/main" id="{704930CF-4387-8C38-38F5-2226DCE9E818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87;p53">
              <a:extLst>
                <a:ext uri="{FF2B5EF4-FFF2-40B4-BE49-F238E27FC236}">
                  <a16:creationId xmlns:a16="http://schemas.microsoft.com/office/drawing/2014/main" id="{806BE4B5-FE70-E179-4D64-B6987873A087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88;p53">
              <a:extLst>
                <a:ext uri="{FF2B5EF4-FFF2-40B4-BE49-F238E27FC236}">
                  <a16:creationId xmlns:a16="http://schemas.microsoft.com/office/drawing/2014/main" id="{0C11F18C-8C4F-CE16-A51F-A2A20EEBB049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89;p53">
              <a:extLst>
                <a:ext uri="{FF2B5EF4-FFF2-40B4-BE49-F238E27FC236}">
                  <a16:creationId xmlns:a16="http://schemas.microsoft.com/office/drawing/2014/main" id="{9613269B-AFC2-7734-C4C3-291F77B4CA5D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0;p53">
              <a:extLst>
                <a:ext uri="{FF2B5EF4-FFF2-40B4-BE49-F238E27FC236}">
                  <a16:creationId xmlns:a16="http://schemas.microsoft.com/office/drawing/2014/main" id="{E9A45307-3BEB-D6AF-A261-B0F777F80577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1;p53">
              <a:extLst>
                <a:ext uri="{FF2B5EF4-FFF2-40B4-BE49-F238E27FC236}">
                  <a16:creationId xmlns:a16="http://schemas.microsoft.com/office/drawing/2014/main" id="{CB073B7A-55EF-B9C0-F184-9450DBDF172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2;p53">
              <a:extLst>
                <a:ext uri="{FF2B5EF4-FFF2-40B4-BE49-F238E27FC236}">
                  <a16:creationId xmlns:a16="http://schemas.microsoft.com/office/drawing/2014/main" id="{6B63F980-5E7D-999A-A143-747B9ADEC02D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3;p53">
              <a:extLst>
                <a:ext uri="{FF2B5EF4-FFF2-40B4-BE49-F238E27FC236}">
                  <a16:creationId xmlns:a16="http://schemas.microsoft.com/office/drawing/2014/main" id="{037A5159-BD88-06F6-B93D-29178C3A1988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4;p53">
              <a:extLst>
                <a:ext uri="{FF2B5EF4-FFF2-40B4-BE49-F238E27FC236}">
                  <a16:creationId xmlns:a16="http://schemas.microsoft.com/office/drawing/2014/main" id="{F1AE2975-35FE-3384-619D-9B6C74BA4263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95;p53">
              <a:extLst>
                <a:ext uri="{FF2B5EF4-FFF2-40B4-BE49-F238E27FC236}">
                  <a16:creationId xmlns:a16="http://schemas.microsoft.com/office/drawing/2014/main" id="{B4DA7FB1-1169-C920-CE65-B7D95341226F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96;p53">
              <a:extLst>
                <a:ext uri="{FF2B5EF4-FFF2-40B4-BE49-F238E27FC236}">
                  <a16:creationId xmlns:a16="http://schemas.microsoft.com/office/drawing/2014/main" id="{6C2DD304-FA8C-1D5F-3E0D-654ABAFEA535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97;p53">
              <a:extLst>
                <a:ext uri="{FF2B5EF4-FFF2-40B4-BE49-F238E27FC236}">
                  <a16:creationId xmlns:a16="http://schemas.microsoft.com/office/drawing/2014/main" id="{054C7449-575D-D40D-302B-9E9E3358EE5E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98;p53">
              <a:extLst>
                <a:ext uri="{FF2B5EF4-FFF2-40B4-BE49-F238E27FC236}">
                  <a16:creationId xmlns:a16="http://schemas.microsoft.com/office/drawing/2014/main" id="{B5AD63AD-EAC5-C414-3EAB-9DE13B3B1ADB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99;p53">
              <a:extLst>
                <a:ext uri="{FF2B5EF4-FFF2-40B4-BE49-F238E27FC236}">
                  <a16:creationId xmlns:a16="http://schemas.microsoft.com/office/drawing/2014/main" id="{4611317F-15C8-253A-867B-D2FB0F1BC0C0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0;p53">
              <a:extLst>
                <a:ext uri="{FF2B5EF4-FFF2-40B4-BE49-F238E27FC236}">
                  <a16:creationId xmlns:a16="http://schemas.microsoft.com/office/drawing/2014/main" id="{C87B5758-82A7-9B9F-D23D-DDD042105CCA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1;p53">
              <a:extLst>
                <a:ext uri="{FF2B5EF4-FFF2-40B4-BE49-F238E27FC236}">
                  <a16:creationId xmlns:a16="http://schemas.microsoft.com/office/drawing/2014/main" id="{DDE85BB8-7274-1C99-6FA5-85BCE49184BC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2;p53">
              <a:extLst>
                <a:ext uri="{FF2B5EF4-FFF2-40B4-BE49-F238E27FC236}">
                  <a16:creationId xmlns:a16="http://schemas.microsoft.com/office/drawing/2014/main" id="{23DC8BA6-2685-9D9D-85AE-35FC00D8AA0C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3;p53">
              <a:extLst>
                <a:ext uri="{FF2B5EF4-FFF2-40B4-BE49-F238E27FC236}">
                  <a16:creationId xmlns:a16="http://schemas.microsoft.com/office/drawing/2014/main" id="{DA2D6224-67EE-0D21-C1C7-038CB8D0A213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4;p53">
              <a:extLst>
                <a:ext uri="{FF2B5EF4-FFF2-40B4-BE49-F238E27FC236}">
                  <a16:creationId xmlns:a16="http://schemas.microsoft.com/office/drawing/2014/main" id="{7DF2A1EE-4E09-37B7-0AE7-39C2CF774FF3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5;p53">
              <a:extLst>
                <a:ext uri="{FF2B5EF4-FFF2-40B4-BE49-F238E27FC236}">
                  <a16:creationId xmlns:a16="http://schemas.microsoft.com/office/drawing/2014/main" id="{D4525E61-530A-3928-C585-F9CE51CE5F68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06;p53">
              <a:extLst>
                <a:ext uri="{FF2B5EF4-FFF2-40B4-BE49-F238E27FC236}">
                  <a16:creationId xmlns:a16="http://schemas.microsoft.com/office/drawing/2014/main" id="{029BABAA-1198-DABC-6D3C-377460DA22A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07;p53">
              <a:extLst>
                <a:ext uri="{FF2B5EF4-FFF2-40B4-BE49-F238E27FC236}">
                  <a16:creationId xmlns:a16="http://schemas.microsoft.com/office/drawing/2014/main" id="{18A87FA5-F2F7-63D5-D31E-2E3197802700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08;p53">
              <a:extLst>
                <a:ext uri="{FF2B5EF4-FFF2-40B4-BE49-F238E27FC236}">
                  <a16:creationId xmlns:a16="http://schemas.microsoft.com/office/drawing/2014/main" id="{DA9996E5-BE2F-7A8E-A351-645161D71B1A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09;p53">
              <a:extLst>
                <a:ext uri="{FF2B5EF4-FFF2-40B4-BE49-F238E27FC236}">
                  <a16:creationId xmlns:a16="http://schemas.microsoft.com/office/drawing/2014/main" id="{7788C98A-2F52-968F-48B1-ECD88A540E8E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0;p53">
              <a:extLst>
                <a:ext uri="{FF2B5EF4-FFF2-40B4-BE49-F238E27FC236}">
                  <a16:creationId xmlns:a16="http://schemas.microsoft.com/office/drawing/2014/main" id="{B51A9D3A-93AB-2847-1B35-37B1751D0A08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1;p53">
              <a:extLst>
                <a:ext uri="{FF2B5EF4-FFF2-40B4-BE49-F238E27FC236}">
                  <a16:creationId xmlns:a16="http://schemas.microsoft.com/office/drawing/2014/main" id="{4B70048B-AA8D-1E86-524A-32E001517C9A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2;p53">
              <a:extLst>
                <a:ext uri="{FF2B5EF4-FFF2-40B4-BE49-F238E27FC236}">
                  <a16:creationId xmlns:a16="http://schemas.microsoft.com/office/drawing/2014/main" id="{98470E55-A634-79A6-151D-F97885948399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;p53">
              <a:extLst>
                <a:ext uri="{FF2B5EF4-FFF2-40B4-BE49-F238E27FC236}">
                  <a16:creationId xmlns:a16="http://schemas.microsoft.com/office/drawing/2014/main" id="{05BF9A78-B94A-DC00-883F-5A59E7B450C7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4;p53">
              <a:extLst>
                <a:ext uri="{FF2B5EF4-FFF2-40B4-BE49-F238E27FC236}">
                  <a16:creationId xmlns:a16="http://schemas.microsoft.com/office/drawing/2014/main" id="{7C73F734-89E2-265A-CC4C-95F1531B3939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5;p53">
              <a:extLst>
                <a:ext uri="{FF2B5EF4-FFF2-40B4-BE49-F238E27FC236}">
                  <a16:creationId xmlns:a16="http://schemas.microsoft.com/office/drawing/2014/main" id="{29F4E141-2DDE-D221-D5AD-31B5358FE375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6;p53">
              <a:extLst>
                <a:ext uri="{FF2B5EF4-FFF2-40B4-BE49-F238E27FC236}">
                  <a16:creationId xmlns:a16="http://schemas.microsoft.com/office/drawing/2014/main" id="{135B9232-3D1A-BF3B-8C5C-3615D4F0B683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7;p53">
              <a:extLst>
                <a:ext uri="{FF2B5EF4-FFF2-40B4-BE49-F238E27FC236}">
                  <a16:creationId xmlns:a16="http://schemas.microsoft.com/office/drawing/2014/main" id="{46377853-DA86-6DC3-E0A9-4E2E53489CB6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18;p53">
              <a:extLst>
                <a:ext uri="{FF2B5EF4-FFF2-40B4-BE49-F238E27FC236}">
                  <a16:creationId xmlns:a16="http://schemas.microsoft.com/office/drawing/2014/main" id="{8121EF84-10E3-1EBF-9878-72632D4ED13D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19;p53">
              <a:extLst>
                <a:ext uri="{FF2B5EF4-FFF2-40B4-BE49-F238E27FC236}">
                  <a16:creationId xmlns:a16="http://schemas.microsoft.com/office/drawing/2014/main" id="{172C057E-2550-85B2-6843-2B3D9E3C2438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20;p53">
              <a:extLst>
                <a:ext uri="{FF2B5EF4-FFF2-40B4-BE49-F238E27FC236}">
                  <a16:creationId xmlns:a16="http://schemas.microsoft.com/office/drawing/2014/main" id="{DDFA4E27-F8B1-A3CF-9D04-E8540A5E138A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21;p53">
              <a:extLst>
                <a:ext uri="{FF2B5EF4-FFF2-40B4-BE49-F238E27FC236}">
                  <a16:creationId xmlns:a16="http://schemas.microsoft.com/office/drawing/2014/main" id="{407E8F6B-32A5-BEEA-97A8-0F74724A7F17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22;p53">
              <a:extLst>
                <a:ext uri="{FF2B5EF4-FFF2-40B4-BE49-F238E27FC236}">
                  <a16:creationId xmlns:a16="http://schemas.microsoft.com/office/drawing/2014/main" id="{3651A2B5-B190-3FD3-BFC9-B8E891477BE2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23;p53">
              <a:extLst>
                <a:ext uri="{FF2B5EF4-FFF2-40B4-BE49-F238E27FC236}">
                  <a16:creationId xmlns:a16="http://schemas.microsoft.com/office/drawing/2014/main" id="{833BB9B8-0582-009D-2AAD-3AC52390EA23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24;p53">
              <a:extLst>
                <a:ext uri="{FF2B5EF4-FFF2-40B4-BE49-F238E27FC236}">
                  <a16:creationId xmlns:a16="http://schemas.microsoft.com/office/drawing/2014/main" id="{CD4B4F8C-69AC-1C60-9C1B-91666E2F80BD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25;p53">
              <a:extLst>
                <a:ext uri="{FF2B5EF4-FFF2-40B4-BE49-F238E27FC236}">
                  <a16:creationId xmlns:a16="http://schemas.microsoft.com/office/drawing/2014/main" id="{51D6AD1E-ACC6-8095-9AC7-50B1E06CAE5B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26;p53">
              <a:extLst>
                <a:ext uri="{FF2B5EF4-FFF2-40B4-BE49-F238E27FC236}">
                  <a16:creationId xmlns:a16="http://schemas.microsoft.com/office/drawing/2014/main" id="{15D314B0-717A-AA5F-C376-154BBB468A67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27;p53">
              <a:extLst>
                <a:ext uri="{FF2B5EF4-FFF2-40B4-BE49-F238E27FC236}">
                  <a16:creationId xmlns:a16="http://schemas.microsoft.com/office/drawing/2014/main" id="{A2DC6EDB-1458-D7A5-B17B-2CE6028923FA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2999;p46">
            <a:extLst>
              <a:ext uri="{FF2B5EF4-FFF2-40B4-BE49-F238E27FC236}">
                <a16:creationId xmlns:a16="http://schemas.microsoft.com/office/drawing/2014/main" id="{2E5DDEE0-B06E-C760-AA01-B7E08B0DE1AA}"/>
              </a:ext>
            </a:extLst>
          </p:cNvPr>
          <p:cNvSpPr txBox="1"/>
          <p:nvPr/>
        </p:nvSpPr>
        <p:spPr>
          <a:xfrm>
            <a:off x="6073559" y="4268010"/>
            <a:ext cx="2769441" cy="49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Referência:</a:t>
            </a:r>
          </a:p>
          <a:p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Six </a:t>
            </a:r>
            <a:r>
              <a:rPr lang="pt-BR" sz="1000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Advantages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 of Cloud Computing</a:t>
            </a:r>
            <a:endParaRPr lang="pt-BR"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D8C6E3-C902-3D5F-13D4-74D4B5C1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91" y="1336255"/>
            <a:ext cx="410079" cy="4100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CD90C0-8B4E-5C79-4170-46A2CCCB6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29" y="1356603"/>
            <a:ext cx="396619" cy="396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A4E0F5-A8C3-31AA-65A0-2881B7770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573" y="1372144"/>
            <a:ext cx="362242" cy="36224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3C9BAB0-0840-70F6-DAA8-0017760D3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714" y="3099496"/>
            <a:ext cx="376669" cy="376669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41ACEFA5-A151-B61F-F8E0-93338848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669" y="3038355"/>
            <a:ext cx="426380" cy="426380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9096406A-1DBA-5B62-A6E0-9A1C907DA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419" y="3058754"/>
            <a:ext cx="390444" cy="390444"/>
          </a:xfrm>
          <a:prstGeom prst="rect">
            <a:avLst/>
          </a:prstGeom>
        </p:spPr>
      </p:pic>
      <p:sp>
        <p:nvSpPr>
          <p:cNvPr id="11" name="Google Shape;851;p44">
            <a:extLst>
              <a:ext uri="{FF2B5EF4-FFF2-40B4-BE49-F238E27FC236}">
                <a16:creationId xmlns:a16="http://schemas.microsoft.com/office/drawing/2014/main" id="{48C30EE2-90A1-0C71-3A80-60577C85B95B}"/>
              </a:ext>
            </a:extLst>
          </p:cNvPr>
          <p:cNvSpPr txBox="1">
            <a:spLocks/>
          </p:cNvSpPr>
          <p:nvPr/>
        </p:nvSpPr>
        <p:spPr>
          <a:xfrm>
            <a:off x="546298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6" name="Google Shape;851;p44">
            <a:extLst>
              <a:ext uri="{FF2B5EF4-FFF2-40B4-BE49-F238E27FC236}">
                <a16:creationId xmlns:a16="http://schemas.microsoft.com/office/drawing/2014/main" id="{844857E0-2A22-E4C8-09A0-62BAFC1E1D6A}"/>
              </a:ext>
            </a:extLst>
          </p:cNvPr>
          <p:cNvSpPr txBox="1">
            <a:spLocks/>
          </p:cNvSpPr>
          <p:nvPr/>
        </p:nvSpPr>
        <p:spPr>
          <a:xfrm>
            <a:off x="2282990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0" name="Google Shape;851;p44">
            <a:extLst>
              <a:ext uri="{FF2B5EF4-FFF2-40B4-BE49-F238E27FC236}">
                <a16:creationId xmlns:a16="http://schemas.microsoft.com/office/drawing/2014/main" id="{501847D4-99FF-4F17-C823-96B3D347FC89}"/>
              </a:ext>
            </a:extLst>
          </p:cNvPr>
          <p:cNvSpPr txBox="1">
            <a:spLocks/>
          </p:cNvSpPr>
          <p:nvPr/>
        </p:nvSpPr>
        <p:spPr>
          <a:xfrm>
            <a:off x="4019682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8" name="Google Shape;851;p44">
            <a:extLst>
              <a:ext uri="{FF2B5EF4-FFF2-40B4-BE49-F238E27FC236}">
                <a16:creationId xmlns:a16="http://schemas.microsoft.com/office/drawing/2014/main" id="{D1A8632A-6F9A-4F6F-A545-62D4C0B6E699}"/>
              </a:ext>
            </a:extLst>
          </p:cNvPr>
          <p:cNvSpPr txBox="1">
            <a:spLocks/>
          </p:cNvSpPr>
          <p:nvPr/>
        </p:nvSpPr>
        <p:spPr>
          <a:xfrm>
            <a:off x="546298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32" name="Google Shape;851;p44">
            <a:extLst>
              <a:ext uri="{FF2B5EF4-FFF2-40B4-BE49-F238E27FC236}">
                <a16:creationId xmlns:a16="http://schemas.microsoft.com/office/drawing/2014/main" id="{ED576A9C-F67C-2D35-0F98-62215B9F6DFA}"/>
              </a:ext>
            </a:extLst>
          </p:cNvPr>
          <p:cNvSpPr txBox="1">
            <a:spLocks/>
          </p:cNvSpPr>
          <p:nvPr/>
        </p:nvSpPr>
        <p:spPr>
          <a:xfrm>
            <a:off x="2282990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36" name="Google Shape;851;p44">
            <a:extLst>
              <a:ext uri="{FF2B5EF4-FFF2-40B4-BE49-F238E27FC236}">
                <a16:creationId xmlns:a16="http://schemas.microsoft.com/office/drawing/2014/main" id="{CAD19F42-E889-4E03-3972-77C701CC4C88}"/>
              </a:ext>
            </a:extLst>
          </p:cNvPr>
          <p:cNvSpPr txBox="1">
            <a:spLocks/>
          </p:cNvSpPr>
          <p:nvPr/>
        </p:nvSpPr>
        <p:spPr>
          <a:xfrm>
            <a:off x="4019682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3030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VALEU, TURMA!</a:t>
            </a:r>
            <a:endParaRPr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24" y="1768098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 E BENEFÍCIOS DA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grpSp>
        <p:nvGrpSpPr>
          <p:cNvPr id="9" name="Google Shape;1878;p66">
            <a:extLst>
              <a:ext uri="{FF2B5EF4-FFF2-40B4-BE49-F238E27FC236}">
                <a16:creationId xmlns:a16="http://schemas.microsoft.com/office/drawing/2014/main" id="{AE18B3DD-044F-8F20-BB54-C891750D4359}"/>
              </a:ext>
            </a:extLst>
          </p:cNvPr>
          <p:cNvGrpSpPr/>
          <p:nvPr/>
        </p:nvGrpSpPr>
        <p:grpSpPr>
          <a:xfrm>
            <a:off x="3101481" y="1541205"/>
            <a:ext cx="2688731" cy="3871458"/>
            <a:chOff x="2949741" y="1578225"/>
            <a:chExt cx="3244516" cy="4671724"/>
          </a:xfrm>
        </p:grpSpPr>
        <p:sp>
          <p:nvSpPr>
            <p:cNvPr id="10" name="Google Shape;1879;p66">
              <a:extLst>
                <a:ext uri="{FF2B5EF4-FFF2-40B4-BE49-F238E27FC236}">
                  <a16:creationId xmlns:a16="http://schemas.microsoft.com/office/drawing/2014/main" id="{5C5DBA36-9B79-B73D-A113-03B1948641A1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0;p66">
              <a:extLst>
                <a:ext uri="{FF2B5EF4-FFF2-40B4-BE49-F238E27FC236}">
                  <a16:creationId xmlns:a16="http://schemas.microsoft.com/office/drawing/2014/main" id="{DFACBA6E-A5CB-FB4F-1AA7-8340306D005A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1;p66">
              <a:extLst>
                <a:ext uri="{FF2B5EF4-FFF2-40B4-BE49-F238E27FC236}">
                  <a16:creationId xmlns:a16="http://schemas.microsoft.com/office/drawing/2014/main" id="{F9C18DAB-D753-5AFF-B19F-C5AA1574508F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2;p66">
              <a:extLst>
                <a:ext uri="{FF2B5EF4-FFF2-40B4-BE49-F238E27FC236}">
                  <a16:creationId xmlns:a16="http://schemas.microsoft.com/office/drawing/2014/main" id="{4B56D3B0-D780-0B47-0EC1-BDA1244B9D02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3;p66">
              <a:extLst>
                <a:ext uri="{FF2B5EF4-FFF2-40B4-BE49-F238E27FC236}">
                  <a16:creationId xmlns:a16="http://schemas.microsoft.com/office/drawing/2014/main" id="{4691EF35-B6F9-A658-9928-3CCCD60A9AEB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4;p66">
              <a:extLst>
                <a:ext uri="{FF2B5EF4-FFF2-40B4-BE49-F238E27FC236}">
                  <a16:creationId xmlns:a16="http://schemas.microsoft.com/office/drawing/2014/main" id="{EDDABD15-3118-820F-741D-02ACEC4ABA29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5;p66">
              <a:extLst>
                <a:ext uri="{FF2B5EF4-FFF2-40B4-BE49-F238E27FC236}">
                  <a16:creationId xmlns:a16="http://schemas.microsoft.com/office/drawing/2014/main" id="{2F70EE9B-427E-7E62-9238-16090C5C4DDC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6;p66">
              <a:extLst>
                <a:ext uri="{FF2B5EF4-FFF2-40B4-BE49-F238E27FC236}">
                  <a16:creationId xmlns:a16="http://schemas.microsoft.com/office/drawing/2014/main" id="{F2E553D0-9B4D-55B8-38D6-FCCC1D98B3B2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7;p66">
              <a:extLst>
                <a:ext uri="{FF2B5EF4-FFF2-40B4-BE49-F238E27FC236}">
                  <a16:creationId xmlns:a16="http://schemas.microsoft.com/office/drawing/2014/main" id="{DF38B8D1-7740-114B-7E2F-B1A6629C5DA0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8;p66">
              <a:extLst>
                <a:ext uri="{FF2B5EF4-FFF2-40B4-BE49-F238E27FC236}">
                  <a16:creationId xmlns:a16="http://schemas.microsoft.com/office/drawing/2014/main" id="{C4EEF8C8-46FA-B0DF-C973-5CA19FBAFEF7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9;p66">
              <a:extLst>
                <a:ext uri="{FF2B5EF4-FFF2-40B4-BE49-F238E27FC236}">
                  <a16:creationId xmlns:a16="http://schemas.microsoft.com/office/drawing/2014/main" id="{7D791B50-9B21-B0C5-0C6E-1BB796A78183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0;p66">
              <a:extLst>
                <a:ext uri="{FF2B5EF4-FFF2-40B4-BE49-F238E27FC236}">
                  <a16:creationId xmlns:a16="http://schemas.microsoft.com/office/drawing/2014/main" id="{DC426952-8F31-54A2-D394-7D90F9C3B066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1;p66">
              <a:extLst>
                <a:ext uri="{FF2B5EF4-FFF2-40B4-BE49-F238E27FC236}">
                  <a16:creationId xmlns:a16="http://schemas.microsoft.com/office/drawing/2014/main" id="{7C695A23-7066-CF56-F3F4-73471D0D6554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2;p66">
              <a:extLst>
                <a:ext uri="{FF2B5EF4-FFF2-40B4-BE49-F238E27FC236}">
                  <a16:creationId xmlns:a16="http://schemas.microsoft.com/office/drawing/2014/main" id="{2EAD7872-A8ED-64EC-409B-0C40F91E72A0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3;p66">
              <a:extLst>
                <a:ext uri="{FF2B5EF4-FFF2-40B4-BE49-F238E27FC236}">
                  <a16:creationId xmlns:a16="http://schemas.microsoft.com/office/drawing/2014/main" id="{A547A7D6-A396-7097-DB69-F26AF8CC5FF3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4;p66">
              <a:extLst>
                <a:ext uri="{FF2B5EF4-FFF2-40B4-BE49-F238E27FC236}">
                  <a16:creationId xmlns:a16="http://schemas.microsoft.com/office/drawing/2014/main" id="{A178CA27-06A8-7652-C019-5F85CFA11C68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5;p66">
              <a:extLst>
                <a:ext uri="{FF2B5EF4-FFF2-40B4-BE49-F238E27FC236}">
                  <a16:creationId xmlns:a16="http://schemas.microsoft.com/office/drawing/2014/main" id="{235F9F56-998C-540E-5C54-B7ABC30D272F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6;p66">
              <a:extLst>
                <a:ext uri="{FF2B5EF4-FFF2-40B4-BE49-F238E27FC236}">
                  <a16:creationId xmlns:a16="http://schemas.microsoft.com/office/drawing/2014/main" id="{CEE92982-C28D-AE7F-1F2D-41EAC76A446E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7;p66">
              <a:extLst>
                <a:ext uri="{FF2B5EF4-FFF2-40B4-BE49-F238E27FC236}">
                  <a16:creationId xmlns:a16="http://schemas.microsoft.com/office/drawing/2014/main" id="{8EE37611-6EE1-C30E-717B-B0605D2620C0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8;p66">
              <a:extLst>
                <a:ext uri="{FF2B5EF4-FFF2-40B4-BE49-F238E27FC236}">
                  <a16:creationId xmlns:a16="http://schemas.microsoft.com/office/drawing/2014/main" id="{EFC032A8-E5A1-0272-9907-7165AEF696A3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9;p66">
              <a:extLst>
                <a:ext uri="{FF2B5EF4-FFF2-40B4-BE49-F238E27FC236}">
                  <a16:creationId xmlns:a16="http://schemas.microsoft.com/office/drawing/2014/main" id="{F67A2983-4AC0-743A-1FA8-133FE822B083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0;p66">
              <a:extLst>
                <a:ext uri="{FF2B5EF4-FFF2-40B4-BE49-F238E27FC236}">
                  <a16:creationId xmlns:a16="http://schemas.microsoft.com/office/drawing/2014/main" id="{117872ED-17E1-AC43-A46F-41D639074FE6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1;p66">
              <a:extLst>
                <a:ext uri="{FF2B5EF4-FFF2-40B4-BE49-F238E27FC236}">
                  <a16:creationId xmlns:a16="http://schemas.microsoft.com/office/drawing/2014/main" id="{DA484B30-311D-341B-3358-E01CF9843469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2;p66">
              <a:extLst>
                <a:ext uri="{FF2B5EF4-FFF2-40B4-BE49-F238E27FC236}">
                  <a16:creationId xmlns:a16="http://schemas.microsoft.com/office/drawing/2014/main" id="{216CA9CA-222B-ACF3-0E71-F8E4D21EE1DF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3;p66">
              <a:extLst>
                <a:ext uri="{FF2B5EF4-FFF2-40B4-BE49-F238E27FC236}">
                  <a16:creationId xmlns:a16="http://schemas.microsoft.com/office/drawing/2014/main" id="{2875F41C-BB5C-FC9D-B93E-0CDC9BA162DC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4;p66">
              <a:extLst>
                <a:ext uri="{FF2B5EF4-FFF2-40B4-BE49-F238E27FC236}">
                  <a16:creationId xmlns:a16="http://schemas.microsoft.com/office/drawing/2014/main" id="{07013AB7-CA40-77E0-CBB0-7B6FBFEADC1E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5;p66">
              <a:extLst>
                <a:ext uri="{FF2B5EF4-FFF2-40B4-BE49-F238E27FC236}">
                  <a16:creationId xmlns:a16="http://schemas.microsoft.com/office/drawing/2014/main" id="{015EB36E-F9C4-8DE9-A314-7DFDF127C21A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6;p66">
              <a:extLst>
                <a:ext uri="{FF2B5EF4-FFF2-40B4-BE49-F238E27FC236}">
                  <a16:creationId xmlns:a16="http://schemas.microsoft.com/office/drawing/2014/main" id="{47E929AE-64F8-D3E4-BAFF-85A8732F0DAB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7;p66">
              <a:extLst>
                <a:ext uri="{FF2B5EF4-FFF2-40B4-BE49-F238E27FC236}">
                  <a16:creationId xmlns:a16="http://schemas.microsoft.com/office/drawing/2014/main" id="{88C2F4B3-FC8E-76B7-F6FA-080F9529DC92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8;p66">
              <a:extLst>
                <a:ext uri="{FF2B5EF4-FFF2-40B4-BE49-F238E27FC236}">
                  <a16:creationId xmlns:a16="http://schemas.microsoft.com/office/drawing/2014/main" id="{8F2947D4-FDEB-902B-73FA-277111C281FA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9;p66">
              <a:extLst>
                <a:ext uri="{FF2B5EF4-FFF2-40B4-BE49-F238E27FC236}">
                  <a16:creationId xmlns:a16="http://schemas.microsoft.com/office/drawing/2014/main" id="{615613AC-A540-91E0-78DC-88BF6769F3DE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0;p66">
              <a:extLst>
                <a:ext uri="{FF2B5EF4-FFF2-40B4-BE49-F238E27FC236}">
                  <a16:creationId xmlns:a16="http://schemas.microsoft.com/office/drawing/2014/main" id="{C12B7FCB-5930-94AE-595B-F3F98470E187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1;p66">
              <a:extLst>
                <a:ext uri="{FF2B5EF4-FFF2-40B4-BE49-F238E27FC236}">
                  <a16:creationId xmlns:a16="http://schemas.microsoft.com/office/drawing/2014/main" id="{6F919725-EA0F-0CE0-EAAB-01921C24BC72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2;p66">
              <a:extLst>
                <a:ext uri="{FF2B5EF4-FFF2-40B4-BE49-F238E27FC236}">
                  <a16:creationId xmlns:a16="http://schemas.microsoft.com/office/drawing/2014/main" id="{83F3D597-EFC0-5288-6119-30A0D4344C87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3;p66">
              <a:extLst>
                <a:ext uri="{FF2B5EF4-FFF2-40B4-BE49-F238E27FC236}">
                  <a16:creationId xmlns:a16="http://schemas.microsoft.com/office/drawing/2014/main" id="{E851644E-7DF5-2C75-D494-C0FFB131CDA5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4;p66">
              <a:extLst>
                <a:ext uri="{FF2B5EF4-FFF2-40B4-BE49-F238E27FC236}">
                  <a16:creationId xmlns:a16="http://schemas.microsoft.com/office/drawing/2014/main" id="{5AA69250-7615-084C-2DFB-B1ACE86A97FB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5;p66">
              <a:extLst>
                <a:ext uri="{FF2B5EF4-FFF2-40B4-BE49-F238E27FC236}">
                  <a16:creationId xmlns:a16="http://schemas.microsoft.com/office/drawing/2014/main" id="{D097AFA8-0AC2-154E-E67E-F188E02A975E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6;p66">
              <a:extLst>
                <a:ext uri="{FF2B5EF4-FFF2-40B4-BE49-F238E27FC236}">
                  <a16:creationId xmlns:a16="http://schemas.microsoft.com/office/drawing/2014/main" id="{0860A472-8F68-4605-65AE-7A0DB2A2163E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7;p66">
              <a:extLst>
                <a:ext uri="{FF2B5EF4-FFF2-40B4-BE49-F238E27FC236}">
                  <a16:creationId xmlns:a16="http://schemas.microsoft.com/office/drawing/2014/main" id="{88A828D5-8C44-47B3-F7B2-26AD8E81F08E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8;p66">
              <a:extLst>
                <a:ext uri="{FF2B5EF4-FFF2-40B4-BE49-F238E27FC236}">
                  <a16:creationId xmlns:a16="http://schemas.microsoft.com/office/drawing/2014/main" id="{BEC7E013-B11F-604F-C36A-5C1F6751B065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9;p66">
              <a:extLst>
                <a:ext uri="{FF2B5EF4-FFF2-40B4-BE49-F238E27FC236}">
                  <a16:creationId xmlns:a16="http://schemas.microsoft.com/office/drawing/2014/main" id="{B81D2C3E-001E-3DB0-F156-357CA1141543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0;p66">
              <a:extLst>
                <a:ext uri="{FF2B5EF4-FFF2-40B4-BE49-F238E27FC236}">
                  <a16:creationId xmlns:a16="http://schemas.microsoft.com/office/drawing/2014/main" id="{F6AED178-1328-CE8B-A59E-E3FE9287BCC1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1;p66">
              <a:extLst>
                <a:ext uri="{FF2B5EF4-FFF2-40B4-BE49-F238E27FC236}">
                  <a16:creationId xmlns:a16="http://schemas.microsoft.com/office/drawing/2014/main" id="{92640F1D-2941-AE5C-4457-BCE32CD1A088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2;p66">
              <a:extLst>
                <a:ext uri="{FF2B5EF4-FFF2-40B4-BE49-F238E27FC236}">
                  <a16:creationId xmlns:a16="http://schemas.microsoft.com/office/drawing/2014/main" id="{69165648-5A33-B39E-C934-E63D1A62C3FC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3;p66">
              <a:extLst>
                <a:ext uri="{FF2B5EF4-FFF2-40B4-BE49-F238E27FC236}">
                  <a16:creationId xmlns:a16="http://schemas.microsoft.com/office/drawing/2014/main" id="{81389361-32A4-5617-4B62-0E0D03734EB2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4;p66">
              <a:extLst>
                <a:ext uri="{FF2B5EF4-FFF2-40B4-BE49-F238E27FC236}">
                  <a16:creationId xmlns:a16="http://schemas.microsoft.com/office/drawing/2014/main" id="{75038E02-6ADB-03A0-756F-5A4847BE13EC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5;p66">
              <a:extLst>
                <a:ext uri="{FF2B5EF4-FFF2-40B4-BE49-F238E27FC236}">
                  <a16:creationId xmlns:a16="http://schemas.microsoft.com/office/drawing/2014/main" id="{73C7BFC3-0D96-2435-926D-0B7950E69110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6;p66">
              <a:extLst>
                <a:ext uri="{FF2B5EF4-FFF2-40B4-BE49-F238E27FC236}">
                  <a16:creationId xmlns:a16="http://schemas.microsoft.com/office/drawing/2014/main" id="{97741433-0216-3698-F839-6F86C699FFAE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7;p66">
              <a:extLst>
                <a:ext uri="{FF2B5EF4-FFF2-40B4-BE49-F238E27FC236}">
                  <a16:creationId xmlns:a16="http://schemas.microsoft.com/office/drawing/2014/main" id="{C63E7B4D-FA8A-FC77-DB95-DF258EFF9A3A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D11974F1-709A-0B74-B1AA-5AD38BF55DF3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2F12F8CB-B94D-6D37-F896-D305264D2B13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ECDF3B30-D0E0-038E-7458-CC900CB5B8BC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B680CBCE-5556-DD8A-D980-7763CCCA2135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D3A364C2-375B-44F0-60B3-E973EDF8606F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87EF69E-3C6D-C68B-0ACB-01FB4C027EAA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2E92905A-38E7-A1C9-CB72-1C43CF25D04C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F05952DE-D4FD-3C62-EAB7-CF3C7B61E20B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487E9386-FE0B-4ABB-BE44-32ECA11C4870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B58DE2-C1E9-E6AE-A91E-944716A22185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E49B60A8-C2C6-E79A-B70E-2FACF139E17D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3D2C05BD-F11D-98CC-714F-C5A3AEE5FEDF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6009DAAE-B2FF-A41C-F5A8-958B9E2CFCD8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980297C2-21FC-0B0E-9C7F-0EA15B1C012D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C6394348-68A3-A868-2BCC-12F7DD840A10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34574969-37BE-AF77-CCF5-51D3C7ABE772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D9E6540B-0EAC-04F5-EACB-37E332A50F43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F5D65042-D705-6112-C555-E419EB67E75D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064630C-8561-1840-8970-9C79A8C2428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E819D62F-AF0E-BDD1-0F73-FE3381FE2213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C4E29447-51D2-F4F4-C59F-C514CCA618D2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48FB2714-607C-6DD7-29EF-958CC51A71DE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571B7714-79D8-AD37-1D20-EA17DEA01C17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62DCBE3-CAFE-D39B-E90B-D7F70A1A1FCA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743E135D-EA68-6E48-2F8F-FAA151E8B873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E49C255A-0842-0C8E-C3A6-F0A4C485102B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3F02B92-FD7B-4C0F-CC56-87455C83064A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1CD1530-F8FE-6D55-A411-4D36C1876307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03917B24-08A6-C553-FCE9-D3A03FEF804C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95A78378-DD6F-37B3-56D8-7320B3A96A5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33E0A766-6639-EEB4-222E-1B44EC1C593F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28381EC2-B94E-5664-9053-1E10485F247D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87466BDF-2DFF-8D82-3B0B-D068E0606BC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25945B6C-7C57-6FFD-FF22-36520BFA6B1D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B923391D-8DA8-4494-6817-3828BA40C189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4A4EDD22-DF8A-1626-A1BF-2CB7BC35E411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A0AE6BB2-5186-7DCD-5953-CB0A41B0D547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4AD7FF-E33C-ABEB-DF06-7C63BEAE8135}"/>
              </a:ext>
            </a:extLst>
          </p:cNvPr>
          <p:cNvGrpSpPr/>
          <p:nvPr/>
        </p:nvGrpSpPr>
        <p:grpSpPr>
          <a:xfrm>
            <a:off x="403551" y="1547901"/>
            <a:ext cx="837000" cy="837000"/>
            <a:chOff x="1481602" y="1558604"/>
            <a:chExt cx="837000" cy="837000"/>
          </a:xfrm>
        </p:grpSpPr>
        <p:sp>
          <p:nvSpPr>
            <p:cNvPr id="106" name="Google Shape;1194;p52">
              <a:extLst>
                <a:ext uri="{FF2B5EF4-FFF2-40B4-BE49-F238E27FC236}">
                  <a16:creationId xmlns:a16="http://schemas.microsoft.com/office/drawing/2014/main" id="{9BDA9066-6815-B240-0255-235EC0927D6E}"/>
                </a:ext>
              </a:extLst>
            </p:cNvPr>
            <p:cNvSpPr/>
            <p:nvPr/>
          </p:nvSpPr>
          <p:spPr>
            <a:xfrm>
              <a:off x="1481602" y="1558604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12C96C29-8C8B-D42A-0933-0E209E6A8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93" y="1708695"/>
              <a:ext cx="53681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2D165D4-5851-E08D-1C1E-0E65568F0DAE}"/>
              </a:ext>
            </a:extLst>
          </p:cNvPr>
          <p:cNvGrpSpPr/>
          <p:nvPr/>
        </p:nvGrpSpPr>
        <p:grpSpPr>
          <a:xfrm>
            <a:off x="7742005" y="1541205"/>
            <a:ext cx="837000" cy="837000"/>
            <a:chOff x="4779825" y="1640300"/>
            <a:chExt cx="837000" cy="837000"/>
          </a:xfrm>
        </p:grpSpPr>
        <p:sp>
          <p:nvSpPr>
            <p:cNvPr id="118" name="Google Shape;1195;p52">
              <a:extLst>
                <a:ext uri="{FF2B5EF4-FFF2-40B4-BE49-F238E27FC236}">
                  <a16:creationId xmlns:a16="http://schemas.microsoft.com/office/drawing/2014/main" id="{F57169BF-2FF8-8443-3747-9F27E278923D}"/>
                </a:ext>
              </a:extLst>
            </p:cNvPr>
            <p:cNvSpPr/>
            <p:nvPr/>
          </p:nvSpPr>
          <p:spPr>
            <a:xfrm>
              <a:off x="4779825" y="1640300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Picture 6" descr="Rocket free icon">
              <a:extLst>
                <a:ext uri="{FF2B5EF4-FFF2-40B4-BE49-F238E27FC236}">
                  <a16:creationId xmlns:a16="http://schemas.microsoft.com/office/drawing/2014/main" id="{99939849-C492-9FC7-FEAB-8CBAF8ECA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352" y="1819948"/>
              <a:ext cx="487106" cy="4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F7C2CCE5-BEC2-C01F-1F55-E4D4C436B190}"/>
              </a:ext>
            </a:extLst>
          </p:cNvPr>
          <p:cNvGrpSpPr/>
          <p:nvPr/>
        </p:nvGrpSpPr>
        <p:grpSpPr>
          <a:xfrm>
            <a:off x="403551" y="3122804"/>
            <a:ext cx="837000" cy="837000"/>
            <a:chOff x="3523163" y="2673625"/>
            <a:chExt cx="837000" cy="837000"/>
          </a:xfrm>
        </p:grpSpPr>
        <p:sp>
          <p:nvSpPr>
            <p:cNvPr id="121" name="Google Shape;1196;p52">
              <a:extLst>
                <a:ext uri="{FF2B5EF4-FFF2-40B4-BE49-F238E27FC236}">
                  <a16:creationId xmlns:a16="http://schemas.microsoft.com/office/drawing/2014/main" id="{90077118-1B95-6BFD-B28C-A38320E306EF}"/>
                </a:ext>
              </a:extLst>
            </p:cNvPr>
            <p:cNvSpPr/>
            <p:nvPr/>
          </p:nvSpPr>
          <p:spPr>
            <a:xfrm>
              <a:off x="3523163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Picture 4">
              <a:extLst>
                <a:ext uri="{FF2B5EF4-FFF2-40B4-BE49-F238E27FC236}">
                  <a16:creationId xmlns:a16="http://schemas.microsoft.com/office/drawing/2014/main" id="{13071507-7024-A000-0EE0-FE80D5D7F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355" y="2845558"/>
              <a:ext cx="501893" cy="50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3402E787-1B40-43AE-6269-6E6BDB23B6AD}"/>
              </a:ext>
            </a:extLst>
          </p:cNvPr>
          <p:cNvGrpSpPr/>
          <p:nvPr/>
        </p:nvGrpSpPr>
        <p:grpSpPr>
          <a:xfrm>
            <a:off x="7751072" y="3122272"/>
            <a:ext cx="837000" cy="837000"/>
            <a:chOff x="4779825" y="2673625"/>
            <a:chExt cx="837000" cy="837000"/>
          </a:xfrm>
        </p:grpSpPr>
        <p:sp>
          <p:nvSpPr>
            <p:cNvPr id="124" name="Google Shape;1197;p52">
              <a:extLst>
                <a:ext uri="{FF2B5EF4-FFF2-40B4-BE49-F238E27FC236}">
                  <a16:creationId xmlns:a16="http://schemas.microsoft.com/office/drawing/2014/main" id="{8B3D2BCA-BC69-AAC4-642F-40059A5C42FA}"/>
                </a:ext>
              </a:extLst>
            </p:cNvPr>
            <p:cNvSpPr/>
            <p:nvPr/>
          </p:nvSpPr>
          <p:spPr>
            <a:xfrm>
              <a:off x="4779825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" name="Picture 8">
              <a:extLst>
                <a:ext uri="{FF2B5EF4-FFF2-40B4-BE49-F238E27FC236}">
                  <a16:creationId xmlns:a16="http://schemas.microsoft.com/office/drawing/2014/main" id="{7A9B2BAF-E991-2B4F-2043-12796EB2B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704" y="2814104"/>
              <a:ext cx="519699" cy="519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Google Shape;739;p42">
            <a:extLst>
              <a:ext uri="{FF2B5EF4-FFF2-40B4-BE49-F238E27FC236}">
                <a16:creationId xmlns:a16="http://schemas.microsoft.com/office/drawing/2014/main" id="{DEDFE532-72FE-6012-3D1A-5F920DBFEDAD}"/>
              </a:ext>
            </a:extLst>
          </p:cNvPr>
          <p:cNvSpPr/>
          <p:nvPr/>
        </p:nvSpPr>
        <p:spPr>
          <a:xfrm>
            <a:off x="412618" y="1101136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Alta Disponibilidade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7" name="Google Shape;739;p42">
            <a:extLst>
              <a:ext uri="{FF2B5EF4-FFF2-40B4-BE49-F238E27FC236}">
                <a16:creationId xmlns:a16="http://schemas.microsoft.com/office/drawing/2014/main" id="{BC39A1C2-2EC3-31D4-D293-3DF18FFE86E8}"/>
              </a:ext>
            </a:extLst>
          </p:cNvPr>
          <p:cNvSpPr/>
          <p:nvPr/>
        </p:nvSpPr>
        <p:spPr>
          <a:xfrm>
            <a:off x="403550" y="2694592"/>
            <a:ext cx="2579337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Elasticidade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8" name="Google Shape;739;p42">
            <a:extLst>
              <a:ext uri="{FF2B5EF4-FFF2-40B4-BE49-F238E27FC236}">
                <a16:creationId xmlns:a16="http://schemas.microsoft.com/office/drawing/2014/main" id="{EF470A54-AA72-EC55-1BDE-7E716FF6C05A}"/>
              </a:ext>
            </a:extLst>
          </p:cNvPr>
          <p:cNvSpPr/>
          <p:nvPr/>
        </p:nvSpPr>
        <p:spPr>
          <a:xfrm>
            <a:off x="6017802" y="1094440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Agilidade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9" name="Google Shape;739;p42">
            <a:extLst>
              <a:ext uri="{FF2B5EF4-FFF2-40B4-BE49-F238E27FC236}">
                <a16:creationId xmlns:a16="http://schemas.microsoft.com/office/drawing/2014/main" id="{ED43368B-F8D5-EEB2-0F2E-D51B09004CEC}"/>
              </a:ext>
            </a:extLst>
          </p:cNvPr>
          <p:cNvSpPr/>
          <p:nvPr/>
        </p:nvSpPr>
        <p:spPr>
          <a:xfrm>
            <a:off x="6017802" y="2682857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Durabilidade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0" name="Google Shape;847;p44">
            <a:extLst>
              <a:ext uri="{FF2B5EF4-FFF2-40B4-BE49-F238E27FC236}">
                <a16:creationId xmlns:a16="http://schemas.microsoft.com/office/drawing/2014/main" id="{E67BA617-1531-2953-5020-69A4D0B3CF1E}"/>
              </a:ext>
            </a:extLst>
          </p:cNvPr>
          <p:cNvSpPr txBox="1">
            <a:spLocks/>
          </p:cNvSpPr>
          <p:nvPr/>
        </p:nvSpPr>
        <p:spPr>
          <a:xfrm>
            <a:off x="1322419" y="1493859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de alta disponibilidade estão preparadas para eventos de falha e operam continuamente</a:t>
            </a:r>
          </a:p>
        </p:txBody>
      </p:sp>
      <p:sp>
        <p:nvSpPr>
          <p:cNvPr id="131" name="Google Shape;847;p44">
            <a:extLst>
              <a:ext uri="{FF2B5EF4-FFF2-40B4-BE49-F238E27FC236}">
                <a16:creationId xmlns:a16="http://schemas.microsoft.com/office/drawing/2014/main" id="{6F185E0A-8895-9A88-26CF-BE9B3C99D994}"/>
              </a:ext>
            </a:extLst>
          </p:cNvPr>
          <p:cNvSpPr txBox="1">
            <a:spLocks/>
          </p:cNvSpPr>
          <p:nvPr/>
        </p:nvSpPr>
        <p:spPr>
          <a:xfrm>
            <a:off x="6009997" y="150895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Com a facilidade dos serviços em nuvem, a agilidade se faz presente para proporcionar um menor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time to </a:t>
            </a:r>
            <a:r>
              <a:rPr lang="pt-BR" sz="1000" i="1" dirty="0" err="1">
                <a:solidFill>
                  <a:schemeClr val="bg1"/>
                </a:solidFill>
                <a:ea typeface="Segoe UI Black" panose="020B0A02040204020203" pitchFamily="34" charset="0"/>
              </a:rPr>
              <a:t>market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32" name="Google Shape;847;p44">
            <a:extLst>
              <a:ext uri="{FF2B5EF4-FFF2-40B4-BE49-F238E27FC236}">
                <a16:creationId xmlns:a16="http://schemas.microsoft.com/office/drawing/2014/main" id="{B443372B-BFDB-9B3B-BF87-220D7F8C29E9}"/>
              </a:ext>
            </a:extLst>
          </p:cNvPr>
          <p:cNvSpPr txBox="1">
            <a:spLocks/>
          </p:cNvSpPr>
          <p:nvPr/>
        </p:nvSpPr>
        <p:spPr>
          <a:xfrm>
            <a:off x="1290618" y="307968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elasticidade está associada ao provisionamento de recursos conforme o necessário</a:t>
            </a:r>
          </a:p>
        </p:txBody>
      </p:sp>
      <p:sp>
        <p:nvSpPr>
          <p:cNvPr id="133" name="Google Shape;847;p44">
            <a:extLst>
              <a:ext uri="{FF2B5EF4-FFF2-40B4-BE49-F238E27FC236}">
                <a16:creationId xmlns:a16="http://schemas.microsoft.com/office/drawing/2014/main" id="{5CE4B5F5-960D-CBD1-EB06-290712173EFF}"/>
              </a:ext>
            </a:extLst>
          </p:cNvPr>
          <p:cNvSpPr txBox="1">
            <a:spLocks/>
          </p:cNvSpPr>
          <p:nvPr/>
        </p:nvSpPr>
        <p:spPr>
          <a:xfrm>
            <a:off x="5996219" y="3074739"/>
            <a:ext cx="1745786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durabilidade está associada a proteção de dados em longo termo. Isto significa que os dados continuarão intactos</a:t>
            </a:r>
          </a:p>
        </p:txBody>
      </p:sp>
    </p:spTree>
    <p:extLst>
      <p:ext uri="{BB962C8B-B14F-4D97-AF65-F5344CB8AC3E}">
        <p14:creationId xmlns:p14="http://schemas.microsoft.com/office/powerpoint/2010/main" val="18625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/>
      <p:bldP spid="131" grpId="0"/>
      <p:bldP spid="132" grpId="0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7"/>
          <p:cNvSpPr txBox="1">
            <a:spLocks noGrp="1"/>
          </p:cNvSpPr>
          <p:nvPr>
            <p:ph type="subTitle" idx="1"/>
          </p:nvPr>
        </p:nvSpPr>
        <p:spPr>
          <a:xfrm>
            <a:off x="976450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IaaS</a:t>
            </a:r>
            <a:endParaRPr sz="2800" dirty="0"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2"/>
          </p:nvPr>
        </p:nvSpPr>
        <p:spPr>
          <a:xfrm>
            <a:off x="3403004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PaaS</a:t>
            </a:r>
            <a:endParaRPr sz="2800" dirty="0"/>
          </a:p>
        </p:txBody>
      </p:sp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5880253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SaaS</a:t>
            </a:r>
            <a:endParaRPr sz="2800" dirty="0"/>
          </a:p>
        </p:txBody>
      </p:sp>
      <p:sp>
        <p:nvSpPr>
          <p:cNvPr id="941" name="Google Shape;941;p47"/>
          <p:cNvSpPr txBox="1">
            <a:spLocks noGrp="1"/>
          </p:cNvSpPr>
          <p:nvPr>
            <p:ph type="subTitle" idx="4"/>
          </p:nvPr>
        </p:nvSpPr>
        <p:spPr>
          <a:xfrm>
            <a:off x="976446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Infraestructure as a Service</a:t>
            </a:r>
            <a:endParaRPr dirty="0"/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5"/>
          </p:nvPr>
        </p:nvSpPr>
        <p:spPr>
          <a:xfrm>
            <a:off x="3403004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as a Service</a:t>
            </a:r>
            <a:endParaRPr dirty="0"/>
          </a:p>
        </p:txBody>
      </p:sp>
      <p:sp>
        <p:nvSpPr>
          <p:cNvPr id="943" name="Google Shape;943;p47"/>
          <p:cNvSpPr txBox="1">
            <a:spLocks noGrp="1"/>
          </p:cNvSpPr>
          <p:nvPr>
            <p:ph type="subTitle" idx="6"/>
          </p:nvPr>
        </p:nvSpPr>
        <p:spPr>
          <a:xfrm>
            <a:off x="5880249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as a Service</a:t>
            </a:r>
            <a:endParaRPr dirty="0"/>
          </a:p>
        </p:txBody>
      </p:sp>
      <p:sp>
        <p:nvSpPr>
          <p:cNvPr id="12" name="Google Shape;739;p42">
            <a:extLst>
              <a:ext uri="{FF2B5EF4-FFF2-40B4-BE49-F238E27FC236}">
                <a16:creationId xmlns:a16="http://schemas.microsoft.com/office/drawing/2014/main" id="{166A06D4-2784-59E5-E6EA-6E90B9139593}"/>
              </a:ext>
            </a:extLst>
          </p:cNvPr>
          <p:cNvSpPr/>
          <p:nvPr/>
        </p:nvSpPr>
        <p:spPr>
          <a:xfrm>
            <a:off x="1402080" y="2648405"/>
            <a:ext cx="1463950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3" name="Picture 2" descr="Linux - ícones de logotipo grátis">
            <a:extLst>
              <a:ext uri="{FF2B5EF4-FFF2-40B4-BE49-F238E27FC236}">
                <a16:creationId xmlns:a16="http://schemas.microsoft.com/office/drawing/2014/main" id="{8F3A063B-2237-B283-F2CC-9B4D1D2A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2676729"/>
            <a:ext cx="329821" cy="32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47;p44">
            <a:extLst>
              <a:ext uri="{FF2B5EF4-FFF2-40B4-BE49-F238E27FC236}">
                <a16:creationId xmlns:a16="http://schemas.microsoft.com/office/drawing/2014/main" id="{901E5D2F-7F67-2B98-537C-405ABB4681DF}"/>
              </a:ext>
            </a:extLst>
          </p:cNvPr>
          <p:cNvSpPr txBox="1">
            <a:spLocks/>
          </p:cNvSpPr>
          <p:nvPr/>
        </p:nvSpPr>
        <p:spPr>
          <a:xfrm>
            <a:off x="1781033" y="2648404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Linux SO</a:t>
            </a:r>
          </a:p>
        </p:txBody>
      </p:sp>
      <p:sp>
        <p:nvSpPr>
          <p:cNvPr id="15" name="Google Shape;739;p42">
            <a:extLst>
              <a:ext uri="{FF2B5EF4-FFF2-40B4-BE49-F238E27FC236}">
                <a16:creationId xmlns:a16="http://schemas.microsoft.com/office/drawing/2014/main" id="{CA0C677B-B183-739D-1E8A-6A658C81F7CA}"/>
              </a:ext>
            </a:extLst>
          </p:cNvPr>
          <p:cNvSpPr/>
          <p:nvPr/>
        </p:nvSpPr>
        <p:spPr>
          <a:xfrm>
            <a:off x="1402079" y="2197601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4F494B08-00D6-7E23-FB8E-AD96E0032754}"/>
              </a:ext>
            </a:extLst>
          </p:cNvPr>
          <p:cNvSpPr txBox="1">
            <a:spLocks/>
          </p:cNvSpPr>
          <p:nvPr/>
        </p:nvSpPr>
        <p:spPr>
          <a:xfrm>
            <a:off x="1781033" y="2208931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Google Shape;739;p42">
            <a:extLst>
              <a:ext uri="{FF2B5EF4-FFF2-40B4-BE49-F238E27FC236}">
                <a16:creationId xmlns:a16="http://schemas.microsoft.com/office/drawing/2014/main" id="{1A50D6DF-D624-000E-7CF6-4817DF6F6917}"/>
              </a:ext>
            </a:extLst>
          </p:cNvPr>
          <p:cNvSpPr/>
          <p:nvPr/>
        </p:nvSpPr>
        <p:spPr>
          <a:xfrm>
            <a:off x="1402079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Google Shape;847;p44">
            <a:extLst>
              <a:ext uri="{FF2B5EF4-FFF2-40B4-BE49-F238E27FC236}">
                <a16:creationId xmlns:a16="http://schemas.microsoft.com/office/drawing/2014/main" id="{81F2EF9C-D253-20EE-0CE6-723F2EC7A635}"/>
              </a:ext>
            </a:extLst>
          </p:cNvPr>
          <p:cNvSpPr txBox="1">
            <a:spLocks/>
          </p:cNvSpPr>
          <p:nvPr/>
        </p:nvSpPr>
        <p:spPr>
          <a:xfrm>
            <a:off x="1781033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33083D81-EBAB-8F58-2F3E-22577C3EEDF0}"/>
              </a:ext>
            </a:extLst>
          </p:cNvPr>
          <p:cNvSpPr/>
          <p:nvPr/>
        </p:nvSpPr>
        <p:spPr>
          <a:xfrm>
            <a:off x="1402077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3" name="Google Shape;847;p44">
            <a:extLst>
              <a:ext uri="{FF2B5EF4-FFF2-40B4-BE49-F238E27FC236}">
                <a16:creationId xmlns:a16="http://schemas.microsoft.com/office/drawing/2014/main" id="{8EF95929-E9B6-82A3-EF5B-A8CE11771157}"/>
              </a:ext>
            </a:extLst>
          </p:cNvPr>
          <p:cNvSpPr txBox="1">
            <a:spLocks/>
          </p:cNvSpPr>
          <p:nvPr/>
        </p:nvSpPr>
        <p:spPr>
          <a:xfrm>
            <a:off x="1781031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50" name="Picture 2" descr="Java - ícones de logotipo grátis">
            <a:extLst>
              <a:ext uri="{FF2B5EF4-FFF2-40B4-BE49-F238E27FC236}">
                <a16:creationId xmlns:a16="http://schemas.microsoft.com/office/drawing/2014/main" id="{04ADBFE3-DF0A-0943-724A-0F9EF1C5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2" y="2232359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16A1AF-0850-0507-5280-6B3C6AED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12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Java - ícones de logotipo grátis">
            <a:extLst>
              <a:ext uri="{FF2B5EF4-FFF2-40B4-BE49-F238E27FC236}">
                <a16:creationId xmlns:a16="http://schemas.microsoft.com/office/drawing/2014/main" id="{F8413A7C-2290-9C12-065E-4B8E2FCF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05F5FED-734A-F27D-B0A1-762848B03676}"/>
              </a:ext>
            </a:extLst>
          </p:cNvPr>
          <p:cNvSpPr/>
          <p:nvPr/>
        </p:nvSpPr>
        <p:spPr>
          <a:xfrm>
            <a:off x="1323833" y="1242799"/>
            <a:ext cx="1624083" cy="18697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1591;p57">
            <a:extLst>
              <a:ext uri="{FF2B5EF4-FFF2-40B4-BE49-F238E27FC236}">
                <a16:creationId xmlns:a16="http://schemas.microsoft.com/office/drawing/2014/main" id="{F9671235-F736-903D-B6FB-2C70A1C4B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DE </a:t>
            </a:r>
            <a:r>
              <a:rPr lang="en" i="1" dirty="0">
                <a:solidFill>
                  <a:schemeClr val="bg2"/>
                </a:solidFill>
              </a:rPr>
              <a:t>CLOUD COMPUTING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36" name="Google Shape;739;p42">
            <a:extLst>
              <a:ext uri="{FF2B5EF4-FFF2-40B4-BE49-F238E27FC236}">
                <a16:creationId xmlns:a16="http://schemas.microsoft.com/office/drawing/2014/main" id="{5A3BE910-FF6C-77E6-955E-4EA03FD0FD34}"/>
              </a:ext>
            </a:extLst>
          </p:cNvPr>
          <p:cNvSpPr/>
          <p:nvPr/>
        </p:nvSpPr>
        <p:spPr>
          <a:xfrm>
            <a:off x="3838204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BDB8F0F0-203D-35EB-BA2E-A5B8A2B7BC82}"/>
              </a:ext>
            </a:extLst>
          </p:cNvPr>
          <p:cNvSpPr txBox="1">
            <a:spLocks/>
          </p:cNvSpPr>
          <p:nvPr/>
        </p:nvSpPr>
        <p:spPr>
          <a:xfrm>
            <a:off x="4217158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38" name="Google Shape;739;p42">
            <a:extLst>
              <a:ext uri="{FF2B5EF4-FFF2-40B4-BE49-F238E27FC236}">
                <a16:creationId xmlns:a16="http://schemas.microsoft.com/office/drawing/2014/main" id="{9C12883F-A7D7-08AF-B40D-565AA70DCF2E}"/>
              </a:ext>
            </a:extLst>
          </p:cNvPr>
          <p:cNvSpPr/>
          <p:nvPr/>
        </p:nvSpPr>
        <p:spPr>
          <a:xfrm>
            <a:off x="3838202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1BFADFD2-F2CE-B7FF-FE31-28A85C2C4937}"/>
              </a:ext>
            </a:extLst>
          </p:cNvPr>
          <p:cNvSpPr txBox="1">
            <a:spLocks/>
          </p:cNvSpPr>
          <p:nvPr/>
        </p:nvSpPr>
        <p:spPr>
          <a:xfrm>
            <a:off x="4217156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E4E1D854-35C6-12A1-CDF8-79127A49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37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 - ícones de logotipo grátis">
            <a:extLst>
              <a:ext uri="{FF2B5EF4-FFF2-40B4-BE49-F238E27FC236}">
                <a16:creationId xmlns:a16="http://schemas.microsoft.com/office/drawing/2014/main" id="{E259F59F-F1B8-E28E-2475-4FBFAC7F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09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6D83F716-2FCA-84C9-36D9-68A85096A126}"/>
              </a:ext>
            </a:extLst>
          </p:cNvPr>
          <p:cNvSpPr/>
          <p:nvPr/>
        </p:nvSpPr>
        <p:spPr>
          <a:xfrm>
            <a:off x="3759958" y="1242800"/>
            <a:ext cx="1624083" cy="9548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739;p42">
            <a:extLst>
              <a:ext uri="{FF2B5EF4-FFF2-40B4-BE49-F238E27FC236}">
                <a16:creationId xmlns:a16="http://schemas.microsoft.com/office/drawing/2014/main" id="{B116A7B7-9FD2-1F77-F638-F67D751E0025}"/>
              </a:ext>
            </a:extLst>
          </p:cNvPr>
          <p:cNvSpPr/>
          <p:nvPr/>
        </p:nvSpPr>
        <p:spPr>
          <a:xfrm>
            <a:off x="6274328" y="1291125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7" name="Google Shape;847;p44">
            <a:extLst>
              <a:ext uri="{FF2B5EF4-FFF2-40B4-BE49-F238E27FC236}">
                <a16:creationId xmlns:a16="http://schemas.microsoft.com/office/drawing/2014/main" id="{C8B26C8D-0B85-BEC5-DE7C-D4B2BA8D75FB}"/>
              </a:ext>
            </a:extLst>
          </p:cNvPr>
          <p:cNvSpPr txBox="1">
            <a:spLocks/>
          </p:cNvSpPr>
          <p:nvPr/>
        </p:nvSpPr>
        <p:spPr>
          <a:xfrm>
            <a:off x="6653282" y="1302455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9" name="Picture 2" descr="Java - ícones de logotipo grátis">
            <a:extLst>
              <a:ext uri="{FF2B5EF4-FFF2-40B4-BE49-F238E27FC236}">
                <a16:creationId xmlns:a16="http://schemas.microsoft.com/office/drawing/2014/main" id="{38A60848-9F45-4DDB-21B6-0EE7789D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35" y="1325883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8D0D8EAF-8576-0D67-7EDA-334EAD9A9B76}"/>
              </a:ext>
            </a:extLst>
          </p:cNvPr>
          <p:cNvSpPr/>
          <p:nvPr/>
        </p:nvSpPr>
        <p:spPr>
          <a:xfrm>
            <a:off x="6196084" y="1242799"/>
            <a:ext cx="1624083" cy="500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Google Shape;943;p47">
            <a:extLst>
              <a:ext uri="{FF2B5EF4-FFF2-40B4-BE49-F238E27FC236}">
                <a16:creationId xmlns:a16="http://schemas.microsoft.com/office/drawing/2014/main" id="{9A946295-FF31-7675-32F4-F2DCDC098AFB}"/>
              </a:ext>
            </a:extLst>
          </p:cNvPr>
          <p:cNvSpPr txBox="1">
            <a:spLocks/>
          </p:cNvSpPr>
          <p:nvPr/>
        </p:nvSpPr>
        <p:spPr>
          <a:xfrm>
            <a:off x="6167560" y="1742441"/>
            <a:ext cx="1771978" cy="31548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pt-BR" sz="1100" i="1" dirty="0"/>
              <a:t>Apenas consumo!</a:t>
            </a:r>
          </a:p>
        </p:txBody>
      </p:sp>
    </p:spTree>
    <p:extLst>
      <p:ext uri="{BB962C8B-B14F-4D97-AF65-F5344CB8AC3E}">
        <p14:creationId xmlns:p14="http://schemas.microsoft.com/office/powerpoint/2010/main" val="24267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9" grpId="0" build="p"/>
      <p:bldP spid="940" grpId="0" build="p"/>
      <p:bldP spid="942" grpId="0" build="p"/>
      <p:bldP spid="943" grpId="0" build="p"/>
      <p:bldP spid="36" grpId="0" animBg="1"/>
      <p:bldP spid="37" grpId="0"/>
      <p:bldP spid="38" grpId="0" animBg="1"/>
      <p:bldP spid="39" grpId="0"/>
      <p:bldP spid="43" grpId="0" animBg="1"/>
      <p:bldP spid="46" grpId="0" animBg="1"/>
      <p:bldP spid="47" grpId="0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</TotalTime>
  <Words>4223</Words>
  <Application>Microsoft Office PowerPoint</Application>
  <PresentationFormat>Apresentação na tela (16:9)</PresentationFormat>
  <Paragraphs>682</Paragraphs>
  <Slides>70</Slides>
  <Notes>70</Notes>
  <HiddenSlides>13</HiddenSlides>
  <MMClips>0</MMClips>
  <ScaleCrop>false</ScaleCrop>
  <HeadingPairs>
    <vt:vector size="6" baseType="variant">
      <vt:variant>
        <vt:lpstr>Fontes usadas</vt:lpstr>
      </vt:variant>
      <vt:variant>
        <vt:i4>19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70</vt:i4>
      </vt:variant>
    </vt:vector>
  </HeadingPairs>
  <TitlesOfParts>
    <vt:vector size="93" baseType="lpstr">
      <vt:lpstr>Arial</vt:lpstr>
      <vt:lpstr>Bebas Neue</vt:lpstr>
      <vt:lpstr>Cambria Math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Script</vt:lpstr>
      <vt:lpstr>Segoe UI</vt:lpstr>
      <vt:lpstr>Segoe UI Black</vt:lpstr>
      <vt:lpstr>Staatliches</vt:lpstr>
      <vt:lpstr>Structures base template</vt:lpstr>
      <vt:lpstr>1_Structures base template</vt:lpstr>
      <vt:lpstr>2_Structures base template</vt:lpstr>
      <vt:lpstr>How to Code Workshop by Slidesgo</vt:lpstr>
      <vt:lpstr>EXPERTS AWS CONHECENDO A NUVEM</vt:lpstr>
      <vt:lpstr>PRIMEIROS PASSOS EM CLOUD COMPUTING</vt:lpstr>
      <vt:lpstr>TABLE OF CONTENTS</vt:lpstr>
      <vt:lpstr>01</vt:lpstr>
      <vt:lpstr>ARQUITETURA ON PREMISES</vt:lpstr>
      <vt:lpstr>ARQUITETURA CLOUD</vt:lpstr>
      <vt:lpstr>AS 6 VANTAGENS DE CLOUD COMPUTING</vt:lpstr>
      <vt:lpstr>PILARES E BENEFÍCIOS DA CLOUD</vt:lpstr>
      <vt:lpstr>MODELOS DE CLOUD COMPUTING</vt:lpstr>
      <vt:lpstr>Apresentação do PowerPoint</vt:lpstr>
      <vt:lpstr>E COMO TUDO ISSO SE ENCAIXA NO CENÁRIO AWS?</vt:lpstr>
      <vt:lpstr>Apresentação do PowerPoint</vt:lpstr>
      <vt:lpstr>FORMAS DE UTILIZAR A AWS</vt:lpstr>
      <vt:lpstr>FORMAS DE UTILIZAR A AWS</vt:lpstr>
      <vt:lpstr>FORMAS DE UTILIZAR A AWS</vt:lpstr>
      <vt:lpstr>FORMAS DE UTILIZAR A AWS</vt:lpstr>
      <vt:lpstr>O MODELO DE RESPONSABILIDADE COMPARTILHADA</vt:lpstr>
      <vt:lpstr>NA CLOUD PÚBLICA AWS...</vt:lpstr>
      <vt:lpstr>DE QUEM É A RESPONSA?</vt:lpstr>
      <vt:lpstr>VAMOS TESTAR NOSSOS CONHECIMENTOS?</vt:lpstr>
      <vt:lpstr>02</vt:lpstr>
      <vt:lpstr>IAM 101</vt:lpstr>
      <vt:lpstr>IAM 101</vt:lpstr>
      <vt:lpstr>DICIONÁRIO IAM</vt:lpstr>
      <vt:lpstr>PERMISSÕES DE ACESSO COM POLÍTICAS</vt:lpstr>
      <vt:lpstr>POLÍTICAS IAM</vt:lpstr>
      <vt:lpstr>O QUE FAZ ESSA POLÍTICA?</vt:lpstr>
      <vt:lpstr>O QUE FAZ ESSA POLÍTICA?</vt:lpstr>
      <vt:lpstr>O QUE FAZ ESSA POLÍTICA?</vt:lpstr>
      <vt:lpstr>TIPOS DE POLÍTICA</vt:lpstr>
      <vt:lpstr>DELEGANDO ACESSOS COM ROLES</vt:lpstr>
      <vt:lpstr>ROLES IAM</vt:lpstr>
      <vt:lpstr>ROLES IAM</vt:lpstr>
      <vt:lpstr>03</vt:lpstr>
      <vt:lpstr>ATÉ AQUI... ONDE ESTAMOS?</vt:lpstr>
      <vt:lpstr>Apresentação do PowerPoint</vt:lpstr>
      <vt:lpstr>ENTENDENDO ENDEREÇOS IP</vt:lpstr>
      <vt:lpstr>ENTENDENDO ENDEREÇOS IP</vt:lpstr>
      <vt:lpstr>SUBDIVIDINDO REDES</vt:lpstr>
      <vt:lpstr>ENDEREÇAMENTO SEM CLASSE</vt:lpstr>
      <vt:lpstr>ARQUITETURA DE REDES NA AWS</vt:lpstr>
      <vt:lpstr>ELEMENTOS DE REDES NA AWS</vt:lpstr>
      <vt:lpstr>DICIONÁRIO DE REDES</vt:lpstr>
      <vt:lpstr>/CHEGOU A HORA DE APRENDER NA PRÁTICA!</vt:lpstr>
      <vt:lpstr>/ANTES DE COMEÇARMOS…</vt:lpstr>
      <vt:lpstr>/PRÁTICA 01 CONSTRUINDO UMA ESTRUTURA DE REDES</vt:lpstr>
      <vt:lpstr>/PRÁTICA 01. ESRUTURA DE REDES NA AWS</vt:lpstr>
      <vt:lpstr>/PRÁTICA 01. ESTRUTURA DE REDES NA AWS</vt:lpstr>
      <vt:lpstr>/AÇÕES PRÁTICA 01. VPC</vt:lpstr>
      <vt:lpstr>/AÇÕES PRÁTICA 01. SUBNETS</vt:lpstr>
      <vt:lpstr>/AÇÕES PRÁTICA 01. INTERNET GATEWAY</vt:lpstr>
      <vt:lpstr>/AÇÕES PRÁTICA 01. ROUTE TABLE</vt:lpstr>
      <vt:lpstr>/AÇÕES PRÁTICA 01. NETWORK ACL</vt:lpstr>
      <vt:lpstr>/AÇÕES PRÁTICA 01. SECURITY GROUPS</vt:lpstr>
      <vt:lpstr>/AÇÕES PRÁTICA 01. ESTRUTURA COMPLETA</vt:lpstr>
      <vt:lpstr>VAMOS TESTAR NOSSOS CONHECIMENTOS?</vt:lpstr>
      <vt:lpstr>04</vt:lpstr>
      <vt:lpstr>O QUE É INFRA COMO CÓDIGO?</vt:lpstr>
      <vt:lpstr>O BÁSICO SOBRE CLOUDFORMATION</vt:lpstr>
      <vt:lpstr>CLOUDFORMATION 101</vt:lpstr>
      <vt:lpstr>O CONCEITO DE TEMPLATE</vt:lpstr>
      <vt:lpstr>O CONCEITO DE STACK</vt:lpstr>
      <vt:lpstr>Apresentação do PowerPoint</vt:lpstr>
      <vt:lpstr>O BÁSICO SOBRE TERRAFORM</vt:lpstr>
      <vt:lpstr>TERRAFORM 101</vt:lpstr>
      <vt:lpstr>TERRAFORM 101</vt:lpstr>
      <vt:lpstr>TERRAFORM CONFIG</vt:lpstr>
      <vt:lpstr>TERRAFORM CONFIG</vt:lpstr>
      <vt:lpstr>REFERÊNCIAS</vt:lpstr>
      <vt:lpstr>VALEU, TURMA!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49</cp:revision>
  <dcterms:modified xsi:type="dcterms:W3CDTF">2022-06-25T16:57:41Z</dcterms:modified>
</cp:coreProperties>
</file>